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638" r:id="rId2"/>
    <p:sldId id="666" r:id="rId3"/>
    <p:sldId id="667" r:id="rId4"/>
    <p:sldId id="668" r:id="rId5"/>
    <p:sldId id="669" r:id="rId6"/>
    <p:sldId id="670" r:id="rId7"/>
    <p:sldId id="671" r:id="rId8"/>
    <p:sldId id="672" r:id="rId9"/>
    <p:sldId id="673" r:id="rId10"/>
    <p:sldId id="665" r:id="rId11"/>
    <p:sldId id="664" r:id="rId12"/>
    <p:sldId id="663" r:id="rId13"/>
    <p:sldId id="640" r:id="rId14"/>
    <p:sldId id="641" r:id="rId15"/>
    <p:sldId id="642" r:id="rId16"/>
    <p:sldId id="643" r:id="rId17"/>
    <p:sldId id="644" r:id="rId18"/>
    <p:sldId id="645" r:id="rId19"/>
    <p:sldId id="646" r:id="rId20"/>
    <p:sldId id="647" r:id="rId21"/>
    <p:sldId id="648" r:id="rId22"/>
    <p:sldId id="649" r:id="rId23"/>
    <p:sldId id="650" r:id="rId24"/>
    <p:sldId id="651" r:id="rId25"/>
    <p:sldId id="65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7"/>
    <p:restoredTop sz="93165"/>
  </p:normalViewPr>
  <p:slideViewPr>
    <p:cSldViewPr snapToGrid="0" snapToObjects="1">
      <p:cViewPr varScale="1">
        <p:scale>
          <a:sx n="61" d="100"/>
          <a:sy n="61" d="100"/>
        </p:scale>
        <p:origin x="24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F98E-979A-DD45-99EE-37281D502E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A71147-CF82-7041-AC4B-B23062DBBE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B4654D-C333-BA4E-854D-1408D372C608}"/>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5" name="Footer Placeholder 4">
            <a:extLst>
              <a:ext uri="{FF2B5EF4-FFF2-40B4-BE49-F238E27FC236}">
                <a16:creationId xmlns:a16="http://schemas.microsoft.com/office/drawing/2014/main" id="{B45A59EC-FBC6-8D44-95E6-066F0D53B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75990C-37CD-EC49-B57C-42972D8C3A3A}"/>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202151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567F-BDB8-7246-A7C2-1D1BD61830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684F8E-ED54-3C40-8AEF-B27450A106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060859-891E-8243-9115-88A676CD26A8}"/>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5" name="Footer Placeholder 4">
            <a:extLst>
              <a:ext uri="{FF2B5EF4-FFF2-40B4-BE49-F238E27FC236}">
                <a16:creationId xmlns:a16="http://schemas.microsoft.com/office/drawing/2014/main" id="{6DB51166-7DE2-6040-9847-544754626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1689C-DF39-D844-966F-795CD36ECA84}"/>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180989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719811-D865-B84D-8309-17F6CDD4E0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96B337-3094-7E4C-9F66-65DDAD8E25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B1424-90D9-8A4D-BB6C-F1DE1BDD1F13}"/>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5" name="Footer Placeholder 4">
            <a:extLst>
              <a:ext uri="{FF2B5EF4-FFF2-40B4-BE49-F238E27FC236}">
                <a16:creationId xmlns:a16="http://schemas.microsoft.com/office/drawing/2014/main" id="{C7E2171F-37A8-C24F-974A-09309D5F5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314FE-FB5E-2641-B2F3-66067CFB211F}"/>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414745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DBD28-F324-804D-B012-F7E38A4285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18B90E-C624-BB49-A7DB-E26B34E8F4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8AD1F-B167-9142-91DD-5BA208C3CFC1}"/>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5" name="Footer Placeholder 4">
            <a:extLst>
              <a:ext uri="{FF2B5EF4-FFF2-40B4-BE49-F238E27FC236}">
                <a16:creationId xmlns:a16="http://schemas.microsoft.com/office/drawing/2014/main" id="{31511E16-55E3-A044-9D6B-56943DFF67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815370-1A35-754A-ADE8-F1535A0C2DAD}"/>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1783685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6387-CD3C-324E-9E00-A54D1E6FE6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AFDB3E-55D7-0E4B-B2B2-F60BC47FB0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7770513-1115-FD4A-83FA-8971AC1C83D6}"/>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5" name="Footer Placeholder 4">
            <a:extLst>
              <a:ext uri="{FF2B5EF4-FFF2-40B4-BE49-F238E27FC236}">
                <a16:creationId xmlns:a16="http://schemas.microsoft.com/office/drawing/2014/main" id="{EF608D3C-D084-6E43-B51E-852409AFE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CA27B-7427-4840-BA2D-F45AD5F36118}"/>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2661277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EC80-9FB9-E74D-B864-7F2B277C58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F75D9-22D1-EF4C-8267-7ADE350B3D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7C9B7D-EE50-DC44-A31B-0680C33D487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B2754C-B1AB-5349-9728-8D86F3229416}"/>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6" name="Footer Placeholder 5">
            <a:extLst>
              <a:ext uri="{FF2B5EF4-FFF2-40B4-BE49-F238E27FC236}">
                <a16:creationId xmlns:a16="http://schemas.microsoft.com/office/drawing/2014/main" id="{44E33D77-338E-4E42-8FFF-B944367F91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09932B-52B7-254F-987C-8EF9738E9EA0}"/>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36672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F24D6-934C-3141-92DE-36AFDA41F8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1DC55F-A57B-CD44-AD6D-44B12DC735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519DFA0-1787-B14D-A6CB-8E49926402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F87CE3-2931-AC43-972D-3D448B43C3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E3AF3B-08E9-244A-8006-058A5A3E19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ECF147-2B3D-0B4A-90CC-963F4A5AEBB8}"/>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8" name="Footer Placeholder 7">
            <a:extLst>
              <a:ext uri="{FF2B5EF4-FFF2-40B4-BE49-F238E27FC236}">
                <a16:creationId xmlns:a16="http://schemas.microsoft.com/office/drawing/2014/main" id="{31003B9F-8458-1E41-8FFC-D3776FD1BE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84DD57-1963-F64E-ADF3-9C693D0A50B6}"/>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2913126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28848-5CC5-464E-9103-60391CC45D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51028E-47BB-5F40-8C71-6720E342CCCC}"/>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4" name="Footer Placeholder 3">
            <a:extLst>
              <a:ext uri="{FF2B5EF4-FFF2-40B4-BE49-F238E27FC236}">
                <a16:creationId xmlns:a16="http://schemas.microsoft.com/office/drawing/2014/main" id="{51FAA045-B2D4-F840-86B1-16326C2214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6E430A-8F00-E74C-97F0-93D70211995A}"/>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90284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E441A3-5BE4-4B4B-BD93-0EA9EC419947}"/>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3" name="Footer Placeholder 2">
            <a:extLst>
              <a:ext uri="{FF2B5EF4-FFF2-40B4-BE49-F238E27FC236}">
                <a16:creationId xmlns:a16="http://schemas.microsoft.com/office/drawing/2014/main" id="{AD66A869-B411-0443-ABC7-2936C1E386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67E20F-37FD-6941-ABDD-1F90F31DA2F7}"/>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21631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E30A5-BB15-BE40-8B33-D2507F0991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406F95-EEB3-6A4D-BDF0-84CA81296E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33DF60-6917-7A44-8B59-DF82F5F9E6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AEEFE6-3C21-2E49-8BFF-8AD6345A2262}"/>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6" name="Footer Placeholder 5">
            <a:extLst>
              <a:ext uri="{FF2B5EF4-FFF2-40B4-BE49-F238E27FC236}">
                <a16:creationId xmlns:a16="http://schemas.microsoft.com/office/drawing/2014/main" id="{780F97AF-745C-EC4F-9B95-4765AFF2E1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0BF271-F19E-DB4C-AD91-8F24DAE485E0}"/>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357431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5441A-C845-EB49-84B2-8303FF37B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16ADA2-45F3-C743-BD3F-3E4BB06C0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51A887-A9BC-7249-B5D2-AA02CE1D09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033B37-4391-2948-B8AF-98AC838B938D}"/>
              </a:ext>
            </a:extLst>
          </p:cNvPr>
          <p:cNvSpPr>
            <a:spLocks noGrp="1"/>
          </p:cNvSpPr>
          <p:nvPr>
            <p:ph type="dt" sz="half" idx="10"/>
          </p:nvPr>
        </p:nvSpPr>
        <p:spPr/>
        <p:txBody>
          <a:bodyPr/>
          <a:lstStyle/>
          <a:p>
            <a:fld id="{FC8A6275-FE25-874D-BD05-23E512E614F4}" type="datetimeFigureOut">
              <a:rPr lang="en-US" smtClean="0"/>
              <a:t>2/4/20</a:t>
            </a:fld>
            <a:endParaRPr lang="en-US"/>
          </a:p>
        </p:txBody>
      </p:sp>
      <p:sp>
        <p:nvSpPr>
          <p:cNvPr id="6" name="Footer Placeholder 5">
            <a:extLst>
              <a:ext uri="{FF2B5EF4-FFF2-40B4-BE49-F238E27FC236}">
                <a16:creationId xmlns:a16="http://schemas.microsoft.com/office/drawing/2014/main" id="{ED670478-B7A9-D64B-BE92-FBBC29DD1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097DCC-A77A-5748-A21A-1B3123FC2BB0}"/>
              </a:ext>
            </a:extLst>
          </p:cNvPr>
          <p:cNvSpPr>
            <a:spLocks noGrp="1"/>
          </p:cNvSpPr>
          <p:nvPr>
            <p:ph type="sldNum" sz="quarter" idx="12"/>
          </p:nvPr>
        </p:nvSpPr>
        <p:spPr/>
        <p:txBody>
          <a:bodyPr/>
          <a:lstStyle/>
          <a:p>
            <a:fld id="{FAD856C8-1A28-4C4E-B9FE-485238BAFF56}" type="slidenum">
              <a:rPr lang="en-US" smtClean="0"/>
              <a:t>‹#›</a:t>
            </a:fld>
            <a:endParaRPr lang="en-US"/>
          </a:p>
        </p:txBody>
      </p:sp>
    </p:spTree>
    <p:extLst>
      <p:ext uri="{BB962C8B-B14F-4D97-AF65-F5344CB8AC3E}">
        <p14:creationId xmlns:p14="http://schemas.microsoft.com/office/powerpoint/2010/main" val="116107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24AA4-A514-8F47-B1F1-58889AC5EC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1EDB9-68E9-DD45-ADEF-713AFF9CD6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BEEA6-D0C1-264A-9845-02E05C2A88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A6275-FE25-874D-BD05-23E512E614F4}" type="datetimeFigureOut">
              <a:rPr lang="en-US" smtClean="0"/>
              <a:t>2/4/20</a:t>
            </a:fld>
            <a:endParaRPr lang="en-US"/>
          </a:p>
        </p:txBody>
      </p:sp>
      <p:sp>
        <p:nvSpPr>
          <p:cNvPr id="5" name="Footer Placeholder 4">
            <a:extLst>
              <a:ext uri="{FF2B5EF4-FFF2-40B4-BE49-F238E27FC236}">
                <a16:creationId xmlns:a16="http://schemas.microsoft.com/office/drawing/2014/main" id="{5AD49837-6EDF-A24A-AAF4-CC1F4418E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1C5F02-DC56-2A4D-845D-1724A0DF30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856C8-1A28-4C4E-B9FE-485238BAFF56}" type="slidenum">
              <a:rPr lang="en-US" smtClean="0"/>
              <a:t>‹#›</a:t>
            </a:fld>
            <a:endParaRPr lang="en-US"/>
          </a:p>
        </p:txBody>
      </p:sp>
    </p:spTree>
    <p:extLst>
      <p:ext uri="{BB962C8B-B14F-4D97-AF65-F5344CB8AC3E}">
        <p14:creationId xmlns:p14="http://schemas.microsoft.com/office/powerpoint/2010/main" val="3944501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654" y="1100669"/>
            <a:ext cx="10776030" cy="5469465"/>
          </a:xfrm>
        </p:spPr>
        <p:txBody>
          <a:bodyPr>
            <a:normAutofit/>
          </a:bodyPr>
          <a:lstStyle/>
          <a:p>
            <a:pPr marL="0" indent="0">
              <a:buNone/>
            </a:pPr>
            <a:endParaRPr lang="en-US" sz="2600" dirty="0">
              <a:latin typeface="Times New Roman"/>
              <a:cs typeface="Times New Roman"/>
            </a:endParaRPr>
          </a:p>
          <a:p>
            <a:pPr marL="0" indent="0">
              <a:buNone/>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0" indent="0">
              <a:buNone/>
            </a:pPr>
            <a:endParaRPr lang="en-US" sz="2600" dirty="0">
              <a:latin typeface="Times New Roman"/>
              <a:cs typeface="Times New Roman"/>
            </a:endParaRPr>
          </a:p>
          <a:p>
            <a:pPr marL="0" indent="0">
              <a:buNone/>
            </a:pPr>
            <a:endParaRPr lang="en-US" dirty="0">
              <a:latin typeface="Times New Roman"/>
              <a:cs typeface="Times New Roman"/>
            </a:endParaRPr>
          </a:p>
          <a:p>
            <a:pPr marL="0" indent="0">
              <a:buNone/>
            </a:pPr>
            <a:endParaRPr lang="en-US" sz="6000" i="1" dirty="0">
              <a:latin typeface="Times New Roman"/>
              <a:cs typeface="Times New Roman"/>
            </a:endParaRPr>
          </a:p>
        </p:txBody>
      </p:sp>
      <p:sp>
        <p:nvSpPr>
          <p:cNvPr id="6" name="TextBox 5"/>
          <p:cNvSpPr txBox="1"/>
          <p:nvPr/>
        </p:nvSpPr>
        <p:spPr>
          <a:xfrm>
            <a:off x="2489201" y="2133601"/>
            <a:ext cx="7399867" cy="255454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0" dirty="0"/>
              <a:t>Lectures on Business Ethics</a:t>
            </a:r>
          </a:p>
        </p:txBody>
      </p:sp>
    </p:spTree>
    <p:extLst>
      <p:ext uri="{BB962C8B-B14F-4D97-AF65-F5344CB8AC3E}">
        <p14:creationId xmlns:p14="http://schemas.microsoft.com/office/powerpoint/2010/main" val="2524694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654" y="1100669"/>
            <a:ext cx="10776030" cy="5469465"/>
          </a:xfrm>
        </p:spPr>
        <p:txBody>
          <a:bodyPr>
            <a:normAutofit/>
          </a:bodyPr>
          <a:lstStyle/>
          <a:p>
            <a:pPr marL="0" indent="0">
              <a:buNone/>
            </a:pPr>
            <a:endParaRPr lang="en-US" sz="2600" dirty="0">
              <a:latin typeface="Times New Roman"/>
              <a:cs typeface="Times New Roman"/>
            </a:endParaRPr>
          </a:p>
          <a:p>
            <a:pPr marL="0" indent="0">
              <a:buNone/>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0" indent="0">
              <a:buNone/>
            </a:pPr>
            <a:endParaRPr lang="en-US" sz="2600" dirty="0">
              <a:latin typeface="Times New Roman"/>
              <a:cs typeface="Times New Roman"/>
            </a:endParaRPr>
          </a:p>
          <a:p>
            <a:pPr marL="0" indent="0">
              <a:buNone/>
            </a:pPr>
            <a:endParaRPr lang="en-US" dirty="0">
              <a:latin typeface="Times New Roman"/>
              <a:cs typeface="Times New Roman"/>
            </a:endParaRPr>
          </a:p>
          <a:p>
            <a:pPr marL="0" indent="0">
              <a:buNone/>
            </a:pPr>
            <a:endParaRPr lang="en-US" sz="6000" i="1" dirty="0">
              <a:latin typeface="Times New Roman"/>
              <a:cs typeface="Times New Roman"/>
            </a:endParaRPr>
          </a:p>
        </p:txBody>
      </p:sp>
      <p:sp>
        <p:nvSpPr>
          <p:cNvPr id="6" name="TextBox 5"/>
          <p:cNvSpPr txBox="1"/>
          <p:nvPr/>
        </p:nvSpPr>
        <p:spPr>
          <a:xfrm>
            <a:off x="2489201" y="2133601"/>
            <a:ext cx="7399867" cy="255454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0" dirty="0"/>
              <a:t>The Structure of Ethical Theory</a:t>
            </a:r>
          </a:p>
        </p:txBody>
      </p:sp>
    </p:spTree>
    <p:extLst>
      <p:ext uri="{BB962C8B-B14F-4D97-AF65-F5344CB8AC3E}">
        <p14:creationId xmlns:p14="http://schemas.microsoft.com/office/powerpoint/2010/main" val="89838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The Divisions of Moral Theory</a:t>
            </a:r>
          </a:p>
        </p:txBody>
      </p:sp>
      <p:sp>
        <p:nvSpPr>
          <p:cNvPr id="3" name="Content Placeholder 2"/>
          <p:cNvSpPr>
            <a:spLocks noGrp="1"/>
          </p:cNvSpPr>
          <p:nvPr>
            <p:ph idx="1"/>
          </p:nvPr>
        </p:nvSpPr>
        <p:spPr>
          <a:xfrm>
            <a:off x="740781" y="890556"/>
            <a:ext cx="10926500" cy="5794262"/>
          </a:xfrm>
        </p:spPr>
        <p:txBody>
          <a:bodyPr>
            <a:normAutofit/>
          </a:bodyPr>
          <a:lstStyle/>
          <a:p>
            <a:pPr marL="0" indent="0">
              <a:buNone/>
            </a:pPr>
            <a:r>
              <a:rPr lang="en-US" sz="2400" b="1" dirty="0"/>
              <a:t>Meta-Ethics</a:t>
            </a:r>
            <a:r>
              <a:rPr lang="en-US" sz="2400" dirty="0"/>
              <a:t> is the study of the metaphysics of morality. One of the central questions concerns whether or not morality is objective and absolute or whether it is subjective and relativistic. Another central question is whether morality is based on reason or emotion or a combination of both.</a:t>
            </a:r>
          </a:p>
          <a:p>
            <a:pPr marL="0" indent="0">
              <a:buNone/>
            </a:pPr>
            <a:endParaRPr lang="en-US" sz="2400" dirty="0"/>
          </a:p>
          <a:p>
            <a:pPr marL="0" indent="0">
              <a:buNone/>
            </a:pPr>
            <a:r>
              <a:rPr lang="en-US" sz="2400" b="1" dirty="0"/>
              <a:t>Normative-Ethics </a:t>
            </a:r>
            <a:r>
              <a:rPr lang="en-US" sz="2400" dirty="0"/>
              <a:t>is the study of ethical theories. Ethical theories tell us what the objects of moral evaluation are and how they are to be evaluated. For example, in normative ethics we can study whether or not intentions or consequences are of central moral importance, and we can study how consequences are related to moral action. </a:t>
            </a:r>
          </a:p>
          <a:p>
            <a:pPr marL="0" indent="0">
              <a:buNone/>
            </a:pPr>
            <a:endParaRPr lang="en-US" sz="2400" b="1" dirty="0"/>
          </a:p>
          <a:p>
            <a:pPr marL="0" indent="0">
              <a:buNone/>
            </a:pPr>
            <a:r>
              <a:rPr lang="en-US" sz="2400" b="1" dirty="0"/>
              <a:t>Applied-Ethics</a:t>
            </a:r>
            <a:r>
              <a:rPr lang="en-US" sz="2400" dirty="0"/>
              <a:t> is the application of ethical theories to specific moral issues. For example, in applied ethics we can study how different moral theories play out when they are applied to the issues of abortion, the permissibility of eating animals, taxation, or the construction of a risky powerplant. </a:t>
            </a:r>
            <a:endParaRPr lang="en-US" sz="2400" b="1" dirty="0"/>
          </a:p>
        </p:txBody>
      </p:sp>
    </p:spTree>
    <p:extLst>
      <p:ext uri="{BB962C8B-B14F-4D97-AF65-F5344CB8AC3E}">
        <p14:creationId xmlns:p14="http://schemas.microsoft.com/office/powerpoint/2010/main" val="1246826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654" y="1100669"/>
            <a:ext cx="10776030" cy="5469465"/>
          </a:xfrm>
        </p:spPr>
        <p:txBody>
          <a:bodyPr>
            <a:normAutofit/>
          </a:bodyPr>
          <a:lstStyle/>
          <a:p>
            <a:pPr marL="0" indent="0">
              <a:buNone/>
            </a:pPr>
            <a:endParaRPr lang="en-US" sz="2600" dirty="0">
              <a:latin typeface="Times New Roman"/>
              <a:cs typeface="Times New Roman"/>
            </a:endParaRPr>
          </a:p>
          <a:p>
            <a:pPr marL="0" indent="0">
              <a:buNone/>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0" indent="0">
              <a:buNone/>
            </a:pPr>
            <a:endParaRPr lang="en-US" sz="2600" dirty="0">
              <a:latin typeface="Times New Roman"/>
              <a:cs typeface="Times New Roman"/>
            </a:endParaRPr>
          </a:p>
          <a:p>
            <a:pPr marL="0" indent="0">
              <a:buNone/>
            </a:pPr>
            <a:endParaRPr lang="en-US" dirty="0">
              <a:latin typeface="Times New Roman"/>
              <a:cs typeface="Times New Roman"/>
            </a:endParaRPr>
          </a:p>
          <a:p>
            <a:pPr marL="0" indent="0">
              <a:buNone/>
            </a:pPr>
            <a:endParaRPr lang="en-US" sz="6000" i="1" dirty="0">
              <a:latin typeface="Times New Roman"/>
              <a:cs typeface="Times New Roman"/>
            </a:endParaRPr>
          </a:p>
        </p:txBody>
      </p:sp>
      <p:sp>
        <p:nvSpPr>
          <p:cNvPr id="6" name="TextBox 5"/>
          <p:cNvSpPr txBox="1"/>
          <p:nvPr/>
        </p:nvSpPr>
        <p:spPr>
          <a:xfrm>
            <a:off x="2489201" y="2133601"/>
            <a:ext cx="7399867"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0" dirty="0"/>
              <a:t>Meta-Ethics</a:t>
            </a:r>
          </a:p>
        </p:txBody>
      </p:sp>
    </p:spTree>
    <p:extLst>
      <p:ext uri="{BB962C8B-B14F-4D97-AF65-F5344CB8AC3E}">
        <p14:creationId xmlns:p14="http://schemas.microsoft.com/office/powerpoint/2010/main" val="4052798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The Question of Moral Absolutes</a:t>
            </a:r>
          </a:p>
        </p:txBody>
      </p:sp>
      <p:sp>
        <p:nvSpPr>
          <p:cNvPr id="3" name="Content Placeholder 2"/>
          <p:cNvSpPr>
            <a:spLocks noGrp="1"/>
          </p:cNvSpPr>
          <p:nvPr>
            <p:ph idx="1"/>
          </p:nvPr>
        </p:nvSpPr>
        <p:spPr>
          <a:xfrm>
            <a:off x="740781" y="890556"/>
            <a:ext cx="10926500" cy="5794262"/>
          </a:xfrm>
        </p:spPr>
        <p:txBody>
          <a:bodyPr>
            <a:normAutofit/>
          </a:bodyPr>
          <a:lstStyle/>
          <a:p>
            <a:pPr marL="0" indent="0">
              <a:buNone/>
            </a:pPr>
            <a:r>
              <a:rPr lang="en-US" sz="2400" dirty="0"/>
              <a:t>One of the first questions we face when we enter into the realm of meta-ethics is the question of moral absolutes. What is the relation between moral claims and truth?</a:t>
            </a:r>
          </a:p>
          <a:p>
            <a:pPr marL="0" indent="0">
              <a:buNone/>
            </a:pPr>
            <a:endParaRPr lang="en-US" sz="2400" dirty="0"/>
          </a:p>
          <a:p>
            <a:pPr marL="0" indent="0">
              <a:buNone/>
            </a:pPr>
            <a:r>
              <a:rPr lang="en-US" sz="2400" dirty="0"/>
              <a:t>Are there any moral absolutes, moral claims that are true no matter what?</a:t>
            </a:r>
          </a:p>
          <a:p>
            <a:pPr marL="0" indent="0">
              <a:buNone/>
            </a:pPr>
            <a:endParaRPr lang="en-US" sz="2400" dirty="0"/>
          </a:p>
          <a:p>
            <a:pPr marL="0" indent="0">
              <a:buNone/>
            </a:pPr>
            <a:r>
              <a:rPr lang="en-US" sz="2400" dirty="0"/>
              <a:t>One way to answer the question is by thinking of a source for moral absolutes, such as a divine power that decrees a set of moral codes. </a:t>
            </a:r>
          </a:p>
          <a:p>
            <a:pPr marL="0" indent="0">
              <a:buNone/>
            </a:pPr>
            <a:endParaRPr lang="en-US" sz="2400" dirty="0"/>
          </a:p>
          <a:p>
            <a:pPr marL="0" indent="0">
              <a:buNone/>
            </a:pPr>
            <a:r>
              <a:rPr lang="en-US" sz="2400" dirty="0"/>
              <a:t>There is only one divine power G.		(But is there anyone or even only one?)</a:t>
            </a:r>
          </a:p>
          <a:p>
            <a:pPr marL="0" indent="0">
              <a:buNone/>
            </a:pPr>
            <a:r>
              <a:rPr lang="en-US" sz="2400" dirty="0"/>
              <a:t>G decrees a set of codes C.			(Are we interpreting the codes correctly?)</a:t>
            </a:r>
          </a:p>
          <a:p>
            <a:pPr marL="0" indent="0">
              <a:buNone/>
            </a:pPr>
            <a:r>
              <a:rPr lang="en-US" sz="2400" dirty="0"/>
              <a:t>C tells us that we cannot do certain actions. 	(Do the codes actually bind us?</a:t>
            </a:r>
          </a:p>
        </p:txBody>
      </p:sp>
    </p:spTree>
    <p:extLst>
      <p:ext uri="{BB962C8B-B14F-4D97-AF65-F5344CB8AC3E}">
        <p14:creationId xmlns:p14="http://schemas.microsoft.com/office/powerpoint/2010/main" val="2728297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The Claims of Moral Relativists</a:t>
            </a:r>
          </a:p>
        </p:txBody>
      </p:sp>
      <p:sp>
        <p:nvSpPr>
          <p:cNvPr id="3" name="Content Placeholder 2"/>
          <p:cNvSpPr>
            <a:spLocks noGrp="1"/>
          </p:cNvSpPr>
          <p:nvPr>
            <p:ph idx="1"/>
          </p:nvPr>
        </p:nvSpPr>
        <p:spPr>
          <a:xfrm>
            <a:off x="304800" y="890556"/>
            <a:ext cx="11362481" cy="5794262"/>
          </a:xfrm>
        </p:spPr>
        <p:txBody>
          <a:bodyPr>
            <a:normAutofit/>
          </a:bodyPr>
          <a:lstStyle/>
          <a:p>
            <a:endParaRPr lang="en-US" sz="2400" dirty="0"/>
          </a:p>
          <a:p>
            <a:r>
              <a:rPr lang="en-US" sz="2400" dirty="0"/>
              <a:t>Different societies have different moral codes. Different professions have different moral codes.</a:t>
            </a:r>
          </a:p>
          <a:p>
            <a:r>
              <a:rPr lang="en-US" sz="2400" dirty="0"/>
              <a:t>There is no objective standard that can be used to judge which societal code is better than another or which set of professional codes is better than another.</a:t>
            </a:r>
          </a:p>
          <a:p>
            <a:r>
              <a:rPr lang="en-US" sz="2400" dirty="0"/>
              <a:t>The moral code of our own society or profession has no special status; it is merely one among many.</a:t>
            </a:r>
          </a:p>
          <a:p>
            <a:r>
              <a:rPr lang="en-US" sz="2400" dirty="0"/>
              <a:t>There is no “universal truth” in ethics; that is there are no moral truths that hold for all people at all times.</a:t>
            </a:r>
          </a:p>
          <a:p>
            <a:r>
              <a:rPr lang="en-US" sz="2400" dirty="0"/>
              <a:t>The moral code of a society or profession determines what is right within that society. That is, if the moral code of a society says that a certain action is right, then that action is right, at least within the society. </a:t>
            </a:r>
          </a:p>
          <a:p>
            <a:r>
              <a:rPr lang="en-US" sz="2400" dirty="0"/>
              <a:t>It is mere arrogance for us to try and judge the conduct of other people and professions. We should adopt an attitude of tolerance toward the practices of other cultures and professions. Moral criticism is inappropriate.</a:t>
            </a:r>
          </a:p>
        </p:txBody>
      </p:sp>
    </p:spTree>
    <p:extLst>
      <p:ext uri="{BB962C8B-B14F-4D97-AF65-F5344CB8AC3E}">
        <p14:creationId xmlns:p14="http://schemas.microsoft.com/office/powerpoint/2010/main" val="3912201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The Arguments of Moral Relativists</a:t>
            </a:r>
          </a:p>
        </p:txBody>
      </p:sp>
      <p:sp>
        <p:nvSpPr>
          <p:cNvPr id="3" name="Content Placeholder 2"/>
          <p:cNvSpPr>
            <a:spLocks noGrp="1"/>
          </p:cNvSpPr>
          <p:nvPr>
            <p:ph idx="1"/>
          </p:nvPr>
        </p:nvSpPr>
        <p:spPr>
          <a:xfrm>
            <a:off x="304800" y="890556"/>
            <a:ext cx="11362481" cy="5794262"/>
          </a:xfrm>
        </p:spPr>
        <p:txBody>
          <a:bodyPr>
            <a:normAutofit/>
          </a:bodyPr>
          <a:lstStyle/>
          <a:p>
            <a:pPr marL="457200" indent="-457200">
              <a:buFont typeface="+mj-lt"/>
              <a:buAutoNum type="arabicPeriod"/>
            </a:pPr>
            <a:r>
              <a:rPr lang="en-US" sz="2400" dirty="0"/>
              <a:t>The Greeks believed it was wrong to eat the dead, whereas the Callatians believed it was right to eat the dead. </a:t>
            </a:r>
          </a:p>
          <a:p>
            <a:pPr marL="457200" indent="-457200">
              <a:buFont typeface="+mj-lt"/>
              <a:buAutoNum type="arabicPeriod"/>
            </a:pPr>
            <a:r>
              <a:rPr lang="en-US" sz="2400" dirty="0"/>
              <a:t>Therefore, eating the dead is neither objectively right nor objectively wrong. It is merely a matter of opinion, which varies from culture to culture over time. </a:t>
            </a:r>
          </a:p>
          <a:p>
            <a:pPr marL="0" indent="0">
              <a:buNone/>
            </a:pPr>
            <a:endParaRPr lang="en-US" sz="2400" dirty="0"/>
          </a:p>
          <a:p>
            <a:pPr marL="457200" indent="-457200">
              <a:buFont typeface="+mj-lt"/>
              <a:buAutoNum type="arabicPeriod"/>
            </a:pPr>
            <a:r>
              <a:rPr lang="en-US" sz="2400" dirty="0"/>
              <a:t>The Eskimos see nothing wrong with infanticide, whereas Americans believe infanticide is immoral.</a:t>
            </a:r>
          </a:p>
          <a:p>
            <a:pPr marL="457200" indent="-457200">
              <a:buFont typeface="+mj-lt"/>
              <a:buAutoNum type="arabicPeriod"/>
            </a:pPr>
            <a:r>
              <a:rPr lang="en-US" sz="2400" dirty="0"/>
              <a:t>Therefore, infanticide is neither objectively right nor objectively wrong. It is merely a matter of opinion, which varies from culture to culture. </a:t>
            </a:r>
          </a:p>
          <a:p>
            <a:pPr marL="0" indent="0">
              <a:buNone/>
            </a:pPr>
            <a:endParaRPr lang="en-US" sz="2400" dirty="0"/>
          </a:p>
          <a:p>
            <a:pPr marL="457200" indent="-457200">
              <a:buFont typeface="+mj-lt"/>
              <a:buAutoNum type="arabicPeriod"/>
            </a:pPr>
            <a:r>
              <a:rPr lang="en-US" sz="2400" dirty="0"/>
              <a:t>Different cultures have different moral codes. Different professions have different professional codes.</a:t>
            </a:r>
          </a:p>
          <a:p>
            <a:pPr marL="457200" indent="-457200">
              <a:buFont typeface="+mj-lt"/>
              <a:buAutoNum type="arabicPeriod"/>
            </a:pPr>
            <a:r>
              <a:rPr lang="en-US" sz="2400" dirty="0"/>
              <a:t>Therefore, there is no objective truth in morality. Right and wrong are only matters of opinion, and opinions vary from culture to culture and from profession to profession. </a:t>
            </a:r>
          </a:p>
        </p:txBody>
      </p:sp>
    </p:spTree>
    <p:extLst>
      <p:ext uri="{BB962C8B-B14F-4D97-AF65-F5344CB8AC3E}">
        <p14:creationId xmlns:p14="http://schemas.microsoft.com/office/powerpoint/2010/main" val="2722944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Counterexamples to the Argument</a:t>
            </a:r>
          </a:p>
        </p:txBody>
      </p:sp>
      <p:sp>
        <p:nvSpPr>
          <p:cNvPr id="3" name="Content Placeholder 2"/>
          <p:cNvSpPr>
            <a:spLocks noGrp="1"/>
          </p:cNvSpPr>
          <p:nvPr>
            <p:ph idx="1"/>
          </p:nvPr>
        </p:nvSpPr>
        <p:spPr>
          <a:xfrm>
            <a:off x="304800" y="890556"/>
            <a:ext cx="11362481" cy="5794262"/>
          </a:xfrm>
        </p:spPr>
        <p:txBody>
          <a:bodyPr>
            <a:normAutofit/>
          </a:bodyPr>
          <a:lstStyle/>
          <a:p>
            <a:pPr marL="457200" indent="-457200">
              <a:buFont typeface="+mj-lt"/>
              <a:buAutoNum type="arabicPeriod"/>
            </a:pPr>
            <a:r>
              <a:rPr lang="en-US" sz="2400" dirty="0"/>
              <a:t>If two groups have different beliefs about a domain of discourse, then there is no objective fact in that domain of discourse. </a:t>
            </a:r>
          </a:p>
          <a:p>
            <a:pPr marL="457200" indent="-457200">
              <a:buFont typeface="+mj-lt"/>
              <a:buAutoNum type="arabicPeriod"/>
            </a:pPr>
            <a:r>
              <a:rPr lang="en-US" sz="2400" dirty="0"/>
              <a:t>Group A and Group B disagree about claim C in domain of discourse D. </a:t>
            </a:r>
          </a:p>
          <a:p>
            <a:pPr marL="457200" indent="-457200">
              <a:buFont typeface="+mj-lt"/>
              <a:buAutoNum type="arabicPeriod"/>
            </a:pPr>
            <a:r>
              <a:rPr lang="en-US" sz="2400" dirty="0"/>
              <a:t>Therefore, there is no objective fact in that domain of discourse.</a:t>
            </a:r>
          </a:p>
          <a:p>
            <a:pPr marL="457200" indent="-457200">
              <a:buFont typeface="+mj-lt"/>
              <a:buAutoNum type="arabicPeriod"/>
            </a:pPr>
            <a:endParaRPr lang="en-US" sz="2400" dirty="0"/>
          </a:p>
          <a:p>
            <a:pPr marL="0" indent="0">
              <a:buNone/>
            </a:pPr>
            <a:r>
              <a:rPr lang="en-US" sz="2400" dirty="0"/>
              <a:t>Counterexample:</a:t>
            </a:r>
          </a:p>
          <a:p>
            <a:pPr marL="0" indent="0">
              <a:buNone/>
            </a:pPr>
            <a:endParaRPr lang="en-US" sz="2400" dirty="0"/>
          </a:p>
          <a:p>
            <a:pPr marL="0" indent="0">
              <a:buNone/>
            </a:pPr>
            <a:r>
              <a:rPr lang="en-US" sz="2400" dirty="0"/>
              <a:t>Flat-Earthers believe Earth is flat. Round-Earthers believe that Earth is round.</a:t>
            </a:r>
          </a:p>
          <a:p>
            <a:pPr marL="0" indent="0">
              <a:buNone/>
            </a:pPr>
            <a:r>
              <a:rPr lang="en-US" sz="2400" dirty="0"/>
              <a:t>Therefore, there is no objective fact about the shape of the Earth. </a:t>
            </a:r>
          </a:p>
          <a:p>
            <a:pPr marL="0" indent="0">
              <a:buNone/>
            </a:pPr>
            <a:endParaRPr lang="en-US" sz="2400" dirty="0"/>
          </a:p>
          <a:p>
            <a:pPr marL="0" indent="0">
              <a:buNone/>
            </a:pPr>
            <a:r>
              <a:rPr lang="en-US" sz="2400" dirty="0"/>
              <a:t>Johnny believes that 26 + 42 = 79. Sasha believes that 26 + 42 = 68.</a:t>
            </a:r>
          </a:p>
          <a:p>
            <a:pPr marL="0" indent="0">
              <a:buNone/>
            </a:pPr>
            <a:r>
              <a:rPr lang="en-US" sz="2400" dirty="0"/>
              <a:t>Therefore, there is no objective fact about the sum of 26 + 42. </a:t>
            </a:r>
          </a:p>
        </p:txBody>
      </p:sp>
    </p:spTree>
    <p:extLst>
      <p:ext uri="{BB962C8B-B14F-4D97-AF65-F5344CB8AC3E}">
        <p14:creationId xmlns:p14="http://schemas.microsoft.com/office/powerpoint/2010/main" val="85366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The Consequences of Moral Relativism </a:t>
            </a:r>
          </a:p>
        </p:txBody>
      </p:sp>
      <p:sp>
        <p:nvSpPr>
          <p:cNvPr id="3" name="Content Placeholder 2"/>
          <p:cNvSpPr>
            <a:spLocks noGrp="1"/>
          </p:cNvSpPr>
          <p:nvPr>
            <p:ph idx="1"/>
          </p:nvPr>
        </p:nvSpPr>
        <p:spPr>
          <a:xfrm>
            <a:off x="304800" y="890556"/>
            <a:ext cx="11362481" cy="5794262"/>
          </a:xfrm>
        </p:spPr>
        <p:txBody>
          <a:bodyPr>
            <a:normAutofit/>
          </a:bodyPr>
          <a:lstStyle/>
          <a:p>
            <a:pPr marL="0" indent="0">
              <a:buNone/>
            </a:pPr>
            <a:endParaRPr lang="en-US" sz="2400" dirty="0"/>
          </a:p>
          <a:p>
            <a:r>
              <a:rPr lang="en-US" sz="2400" dirty="0"/>
              <a:t>We could no longer say that the customs of other societies are morally inferior to our own. </a:t>
            </a:r>
          </a:p>
          <a:p>
            <a:pPr lvl="1"/>
            <a:r>
              <a:rPr lang="en-US" dirty="0"/>
              <a:t>What is our standing for saying that other customs are morally wrong?</a:t>
            </a:r>
          </a:p>
          <a:p>
            <a:endParaRPr lang="en-US" sz="2400" dirty="0"/>
          </a:p>
          <a:p>
            <a:r>
              <a:rPr lang="en-US" sz="2400" dirty="0"/>
              <a:t>We could decide whether actions are right or wrong just by consulting the standards of our society. </a:t>
            </a:r>
          </a:p>
          <a:p>
            <a:pPr lvl="1"/>
            <a:r>
              <a:rPr lang="en-US" dirty="0"/>
              <a:t>If we just look to see what the standards say, what does an error look like within the society? What is a moral error?</a:t>
            </a:r>
            <a:endParaRPr lang="en-US" sz="2800" dirty="0"/>
          </a:p>
          <a:p>
            <a:pPr marL="457200" lvl="1" indent="0">
              <a:buNone/>
            </a:pPr>
            <a:endParaRPr lang="en-US" sz="2400" dirty="0"/>
          </a:p>
          <a:p>
            <a:r>
              <a:rPr lang="en-US" sz="2400" dirty="0"/>
              <a:t>The idea of moral progress is called into doubt.</a:t>
            </a:r>
          </a:p>
          <a:p>
            <a:pPr lvl="1"/>
            <a:r>
              <a:rPr lang="en-US" dirty="0"/>
              <a:t>What is moral progress? Don’t we think that the changes to the definition of the concept of a person show that we have made moral progress? </a:t>
            </a:r>
          </a:p>
          <a:p>
            <a:endParaRPr lang="en-US" sz="2400" dirty="0"/>
          </a:p>
        </p:txBody>
      </p:sp>
    </p:spTree>
    <p:extLst>
      <p:ext uri="{BB962C8B-B14F-4D97-AF65-F5344CB8AC3E}">
        <p14:creationId xmlns:p14="http://schemas.microsoft.com/office/powerpoint/2010/main" val="67412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Are There Commonalities Across Moral Cultures</a:t>
            </a:r>
          </a:p>
        </p:txBody>
      </p:sp>
      <p:sp>
        <p:nvSpPr>
          <p:cNvPr id="3" name="Content Placeholder 2"/>
          <p:cNvSpPr>
            <a:spLocks noGrp="1"/>
          </p:cNvSpPr>
          <p:nvPr>
            <p:ph idx="1"/>
          </p:nvPr>
        </p:nvSpPr>
        <p:spPr>
          <a:xfrm>
            <a:off x="304800" y="890556"/>
            <a:ext cx="11362481" cy="5794262"/>
          </a:xfrm>
        </p:spPr>
        <p:txBody>
          <a:bodyPr>
            <a:normAutofit/>
          </a:bodyPr>
          <a:lstStyle/>
          <a:p>
            <a:pPr marL="0" indent="0">
              <a:buNone/>
            </a:pPr>
            <a:endParaRPr lang="en-US" sz="2400" dirty="0"/>
          </a:p>
          <a:p>
            <a:pPr marL="0" indent="0">
              <a:buNone/>
            </a:pPr>
            <a:r>
              <a:rPr lang="en-US" sz="2400" dirty="0"/>
              <a:t>Moral Relativists often claim that there are no universal prohibitions, is that true?</a:t>
            </a:r>
          </a:p>
          <a:p>
            <a:pPr marL="0" indent="0">
              <a:buNone/>
            </a:pPr>
            <a:endParaRPr lang="en-US" sz="2400" dirty="0"/>
          </a:p>
          <a:p>
            <a:pPr marL="457200" indent="-457200">
              <a:buFont typeface="+mj-lt"/>
              <a:buAutoNum type="arabicPeriod"/>
            </a:pPr>
            <a:r>
              <a:rPr lang="en-US" sz="2400" dirty="0"/>
              <a:t>Human infants are helpless and cannot survive if they are not given extensive care for a period of years. </a:t>
            </a:r>
          </a:p>
          <a:p>
            <a:pPr marL="457200" indent="-457200">
              <a:buFont typeface="+mj-lt"/>
              <a:buAutoNum type="arabicPeriod"/>
            </a:pPr>
            <a:r>
              <a:rPr lang="en-US" sz="2400" dirty="0"/>
              <a:t>Therefore, if a group did not care for its young, the young would not survive, and the older members of the group would not be replaced. After a while the group would die out. </a:t>
            </a:r>
          </a:p>
          <a:p>
            <a:pPr marL="457200" indent="-457200">
              <a:buFont typeface="+mj-lt"/>
              <a:buAutoNum type="arabicPeriod"/>
            </a:pPr>
            <a:r>
              <a:rPr lang="en-US" sz="2400" dirty="0"/>
              <a:t>Therefore, any cultural group that continues to exist must care for its young. Infants that are not cared for must be the exception rather than the rule. </a:t>
            </a:r>
          </a:p>
          <a:p>
            <a:pPr marL="457200" indent="-457200">
              <a:buFont typeface="+mj-lt"/>
              <a:buAutoNum type="arabicPeriod"/>
            </a:pPr>
            <a:endParaRPr lang="en-US" sz="2400" dirty="0"/>
          </a:p>
          <a:p>
            <a:pPr marL="0" indent="0">
              <a:buNone/>
            </a:pPr>
            <a:r>
              <a:rPr lang="en-US" sz="2400" dirty="0"/>
              <a:t>Question: is it ever permissible to torture a baby for no reason even when it does not benefit anyone?</a:t>
            </a:r>
          </a:p>
        </p:txBody>
      </p:sp>
    </p:spTree>
    <p:extLst>
      <p:ext uri="{BB962C8B-B14F-4D97-AF65-F5344CB8AC3E}">
        <p14:creationId xmlns:p14="http://schemas.microsoft.com/office/powerpoint/2010/main" val="2790647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An Interlude from Mencius: A Universal Source -- Compassion</a:t>
            </a:r>
          </a:p>
        </p:txBody>
      </p:sp>
      <p:sp>
        <p:nvSpPr>
          <p:cNvPr id="3" name="Content Placeholder 2"/>
          <p:cNvSpPr>
            <a:spLocks noGrp="1"/>
          </p:cNvSpPr>
          <p:nvPr>
            <p:ph idx="1"/>
          </p:nvPr>
        </p:nvSpPr>
        <p:spPr>
          <a:xfrm>
            <a:off x="304800" y="890556"/>
            <a:ext cx="11362481" cy="5794262"/>
          </a:xfrm>
        </p:spPr>
        <p:txBody>
          <a:bodyPr>
            <a:normAutofit/>
          </a:bodyPr>
          <a:lstStyle/>
          <a:p>
            <a:pPr marL="0" indent="0">
              <a:buNone/>
            </a:pPr>
            <a:endParaRPr lang="en-US" sz="2400" dirty="0"/>
          </a:p>
          <a:p>
            <a:pPr marL="0" indent="0">
              <a:buNone/>
            </a:pPr>
            <a:r>
              <a:rPr lang="en-US" sz="2400" dirty="0"/>
              <a:t>						4</a:t>
            </a:r>
            <a:r>
              <a:rPr lang="en-US" sz="2400" baseline="30000" dirty="0"/>
              <a:t>th</a:t>
            </a:r>
            <a:r>
              <a:rPr lang="en-US" sz="2400" dirty="0"/>
              <a:t> Century Chinese Philosopher working in 							the Confucian tradition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Suppose a man were, all of sudden, to see a young child on the verge of falling into a well. He would certainly be moved to compassion, not because he wanted to get into the good graces of his parents, not because he wished to win the praise of his fellow villagers or friends, nor yet because he disliked the cry of the child. From this it can be seen that whoever is devoid of the heart of shame is not human, whoever is devoid of the heart of courtesy and modesty is not human, and whoever is devoid of the heart of right and wrong is not human. </a:t>
            </a:r>
          </a:p>
        </p:txBody>
      </p:sp>
      <p:pic>
        <p:nvPicPr>
          <p:cNvPr id="4" name="Picture 3">
            <a:extLst>
              <a:ext uri="{FF2B5EF4-FFF2-40B4-BE49-F238E27FC236}">
                <a16:creationId xmlns:a16="http://schemas.microsoft.com/office/drawing/2014/main" id="{0D9C0C8C-BDDD-E640-B8DD-D3473424241F}"/>
              </a:ext>
            </a:extLst>
          </p:cNvPr>
          <p:cNvPicPr>
            <a:picLocks noChangeAspect="1"/>
          </p:cNvPicPr>
          <p:nvPr/>
        </p:nvPicPr>
        <p:blipFill>
          <a:blip r:embed="rId2"/>
          <a:stretch>
            <a:fillRect/>
          </a:stretch>
        </p:blipFill>
        <p:spPr>
          <a:xfrm>
            <a:off x="740780" y="1098123"/>
            <a:ext cx="3297820" cy="2418827"/>
          </a:xfrm>
          <a:prstGeom prst="rect">
            <a:avLst/>
          </a:prstGeom>
        </p:spPr>
      </p:pic>
    </p:spTree>
    <p:extLst>
      <p:ext uri="{BB962C8B-B14F-4D97-AF65-F5344CB8AC3E}">
        <p14:creationId xmlns:p14="http://schemas.microsoft.com/office/powerpoint/2010/main" val="3606150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654" y="1100669"/>
            <a:ext cx="10776030" cy="5469465"/>
          </a:xfrm>
        </p:spPr>
        <p:txBody>
          <a:bodyPr>
            <a:normAutofit/>
          </a:bodyPr>
          <a:lstStyle/>
          <a:p>
            <a:pPr marL="0" indent="0">
              <a:buNone/>
            </a:pPr>
            <a:endParaRPr lang="en-US" sz="2600" dirty="0">
              <a:latin typeface="Times New Roman"/>
              <a:cs typeface="Times New Roman"/>
            </a:endParaRPr>
          </a:p>
          <a:p>
            <a:pPr marL="0" indent="0">
              <a:buNone/>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514350" indent="-514350">
              <a:buFont typeface="+mj-lt"/>
              <a:buAutoNum type="arabicPeriod" startAt="6"/>
            </a:pPr>
            <a:endParaRPr lang="en-US" sz="2600" dirty="0">
              <a:latin typeface="Times New Roman"/>
              <a:cs typeface="Times New Roman"/>
            </a:endParaRPr>
          </a:p>
          <a:p>
            <a:pPr marL="0" indent="0">
              <a:buNone/>
            </a:pPr>
            <a:endParaRPr lang="en-US" sz="2600" dirty="0">
              <a:latin typeface="Times New Roman"/>
              <a:cs typeface="Times New Roman"/>
            </a:endParaRPr>
          </a:p>
          <a:p>
            <a:pPr marL="0" indent="0">
              <a:buNone/>
            </a:pPr>
            <a:endParaRPr lang="en-US" dirty="0">
              <a:latin typeface="Times New Roman"/>
              <a:cs typeface="Times New Roman"/>
            </a:endParaRPr>
          </a:p>
          <a:p>
            <a:pPr marL="0" indent="0">
              <a:buNone/>
            </a:pPr>
            <a:endParaRPr lang="en-US" sz="6000" i="1" dirty="0">
              <a:latin typeface="Times New Roman"/>
              <a:cs typeface="Times New Roman"/>
            </a:endParaRPr>
          </a:p>
        </p:txBody>
      </p:sp>
      <p:sp>
        <p:nvSpPr>
          <p:cNvPr id="6" name="TextBox 5"/>
          <p:cNvSpPr txBox="1"/>
          <p:nvPr/>
        </p:nvSpPr>
        <p:spPr>
          <a:xfrm>
            <a:off x="2489201" y="2133601"/>
            <a:ext cx="7399867"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8000" dirty="0"/>
              <a:t>Clearing a Path for Business Ethics</a:t>
            </a:r>
          </a:p>
        </p:txBody>
      </p:sp>
    </p:spTree>
    <p:extLst>
      <p:ext uri="{BB962C8B-B14F-4D97-AF65-F5344CB8AC3E}">
        <p14:creationId xmlns:p14="http://schemas.microsoft.com/office/powerpoint/2010/main" val="2127046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An Interlude from Philippa Foot: Natural Functioning</a:t>
            </a:r>
          </a:p>
        </p:txBody>
      </p:sp>
      <p:sp>
        <p:nvSpPr>
          <p:cNvPr id="3" name="Content Placeholder 2"/>
          <p:cNvSpPr>
            <a:spLocks noGrp="1"/>
          </p:cNvSpPr>
          <p:nvPr>
            <p:ph idx="1"/>
          </p:nvPr>
        </p:nvSpPr>
        <p:spPr>
          <a:xfrm>
            <a:off x="304800" y="890556"/>
            <a:ext cx="11362481" cy="5794262"/>
          </a:xfrm>
        </p:spPr>
        <p:txBody>
          <a:bodyPr>
            <a:normAutofit lnSpcReduction="10000"/>
          </a:bodyPr>
          <a:lstStyle/>
          <a:p>
            <a:pPr marL="0" indent="0">
              <a:buNone/>
            </a:pPr>
            <a:endParaRPr lang="en-US" sz="2400" dirty="0"/>
          </a:p>
          <a:p>
            <a:pPr marL="0" indent="0">
              <a:buNone/>
            </a:pPr>
            <a:r>
              <a:rPr lang="en-US" sz="2400" dirty="0"/>
              <a:t>						20</a:t>
            </a:r>
            <a:r>
              <a:rPr lang="en-US" sz="2400" baseline="30000" dirty="0"/>
              <a:t>th</a:t>
            </a:r>
            <a:r>
              <a:rPr lang="en-US" sz="2400" dirty="0"/>
              <a:t> Century English Philosopher working in 							the Aristotelian-Analytic tradition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In moral philosophy it is useful, I believe, to think about plants.</a:t>
            </a:r>
          </a:p>
          <a:p>
            <a:pPr marL="0" indent="0">
              <a:buNone/>
            </a:pPr>
            <a:endParaRPr lang="en-US" sz="2400" dirty="0"/>
          </a:p>
          <a:p>
            <a:pPr marL="0" indent="0">
              <a:buNone/>
            </a:pPr>
            <a:r>
              <a:rPr lang="en-US" sz="2400" dirty="0"/>
              <a:t>I am…, quite seriously, likening the basis of moral evaluation to that of the evaluation of behavior in non-human animals. I should stress, however, that it is important not to underestimate the degree to which human communication and reasoning change the scene. </a:t>
            </a:r>
          </a:p>
        </p:txBody>
      </p:sp>
      <p:pic>
        <p:nvPicPr>
          <p:cNvPr id="5" name="Picture 4">
            <a:extLst>
              <a:ext uri="{FF2B5EF4-FFF2-40B4-BE49-F238E27FC236}">
                <a16:creationId xmlns:a16="http://schemas.microsoft.com/office/drawing/2014/main" id="{29B23124-FC02-F74E-A299-8A3C35112AC0}"/>
              </a:ext>
            </a:extLst>
          </p:cNvPr>
          <p:cNvPicPr>
            <a:picLocks noChangeAspect="1"/>
          </p:cNvPicPr>
          <p:nvPr/>
        </p:nvPicPr>
        <p:blipFill>
          <a:blip r:embed="rId2"/>
          <a:stretch>
            <a:fillRect/>
          </a:stretch>
        </p:blipFill>
        <p:spPr>
          <a:xfrm>
            <a:off x="740780" y="1030256"/>
            <a:ext cx="2904120" cy="2904120"/>
          </a:xfrm>
          <a:prstGeom prst="rect">
            <a:avLst/>
          </a:prstGeom>
        </p:spPr>
      </p:pic>
    </p:spTree>
    <p:extLst>
      <p:ext uri="{BB962C8B-B14F-4D97-AF65-F5344CB8AC3E}">
        <p14:creationId xmlns:p14="http://schemas.microsoft.com/office/powerpoint/2010/main" val="1024934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The Debate on Cognitivism in Moral Theory</a:t>
            </a:r>
          </a:p>
        </p:txBody>
      </p:sp>
      <p:sp>
        <p:nvSpPr>
          <p:cNvPr id="3" name="Content Placeholder 2"/>
          <p:cNvSpPr>
            <a:spLocks noGrp="1"/>
          </p:cNvSpPr>
          <p:nvPr>
            <p:ph idx="1"/>
          </p:nvPr>
        </p:nvSpPr>
        <p:spPr>
          <a:xfrm>
            <a:off x="304800" y="890556"/>
            <a:ext cx="11362481" cy="5794262"/>
          </a:xfrm>
        </p:spPr>
        <p:txBody>
          <a:bodyPr>
            <a:normAutofit/>
          </a:bodyPr>
          <a:lstStyle/>
          <a:p>
            <a:pPr marL="0" indent="0" algn="ctr">
              <a:buNone/>
            </a:pPr>
            <a:endParaRPr lang="en-US" sz="2400" dirty="0"/>
          </a:p>
          <a:p>
            <a:pPr marL="0" indent="0" algn="ctr">
              <a:buNone/>
            </a:pPr>
            <a:r>
              <a:rPr lang="en-US" sz="2400" dirty="0"/>
              <a:t>Are Moral Claims Truth-Evaluable?</a:t>
            </a:r>
          </a:p>
        </p:txBody>
      </p:sp>
      <p:cxnSp>
        <p:nvCxnSpPr>
          <p:cNvPr id="5" name="Straight Arrow Connector 4">
            <a:extLst>
              <a:ext uri="{FF2B5EF4-FFF2-40B4-BE49-F238E27FC236}">
                <a16:creationId xmlns:a16="http://schemas.microsoft.com/office/drawing/2014/main" id="{91EF4666-92CD-3A45-A3D3-A83A7D043ADC}"/>
              </a:ext>
            </a:extLst>
          </p:cNvPr>
          <p:cNvCxnSpPr>
            <a:cxnSpLocks/>
          </p:cNvCxnSpPr>
          <p:nvPr/>
        </p:nvCxnSpPr>
        <p:spPr>
          <a:xfrm flipH="1">
            <a:off x="3668751" y="1739590"/>
            <a:ext cx="1996069" cy="2230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0C3C1E66-0A82-3D43-A76C-5AD7BDF1AC25}"/>
              </a:ext>
            </a:extLst>
          </p:cNvPr>
          <p:cNvSpPr/>
          <p:nvPr/>
        </p:nvSpPr>
        <p:spPr>
          <a:xfrm>
            <a:off x="1249548" y="4059044"/>
            <a:ext cx="3723896" cy="2714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Cognitivism: Moral Claims are Truth-Evaluable. “Murder is wrong” is either true or false.</a:t>
            </a:r>
          </a:p>
        </p:txBody>
      </p:sp>
      <p:cxnSp>
        <p:nvCxnSpPr>
          <p:cNvPr id="8" name="Straight Arrow Connector 7">
            <a:extLst>
              <a:ext uri="{FF2B5EF4-FFF2-40B4-BE49-F238E27FC236}">
                <a16:creationId xmlns:a16="http://schemas.microsoft.com/office/drawing/2014/main" id="{000C9A09-6032-EF40-8EE9-F6B18901C9FC}"/>
              </a:ext>
            </a:extLst>
          </p:cNvPr>
          <p:cNvCxnSpPr/>
          <p:nvPr/>
        </p:nvCxnSpPr>
        <p:spPr>
          <a:xfrm>
            <a:off x="5664820" y="1739590"/>
            <a:ext cx="2430965" cy="22302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F80FD27-C0B0-474B-A816-6AF1E11E0365}"/>
              </a:ext>
            </a:extLst>
          </p:cNvPr>
          <p:cNvSpPr/>
          <p:nvPr/>
        </p:nvSpPr>
        <p:spPr>
          <a:xfrm>
            <a:off x="6145875" y="4059044"/>
            <a:ext cx="4181707" cy="2714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Non-Cognitivism: Moral Claims are not Truth-Evaluable. “Murder is wrong” is neither true nor false.</a:t>
            </a:r>
          </a:p>
        </p:txBody>
      </p:sp>
    </p:spTree>
    <p:extLst>
      <p:ext uri="{BB962C8B-B14F-4D97-AF65-F5344CB8AC3E}">
        <p14:creationId xmlns:p14="http://schemas.microsoft.com/office/powerpoint/2010/main" val="1319838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Non-Cognitivism and Emotivism</a:t>
            </a:r>
          </a:p>
        </p:txBody>
      </p:sp>
      <p:sp>
        <p:nvSpPr>
          <p:cNvPr id="3" name="Content Placeholder 2"/>
          <p:cNvSpPr>
            <a:spLocks noGrp="1"/>
          </p:cNvSpPr>
          <p:nvPr>
            <p:ph idx="1"/>
          </p:nvPr>
        </p:nvSpPr>
        <p:spPr>
          <a:xfrm>
            <a:off x="304800" y="890556"/>
            <a:ext cx="11362481" cy="5794262"/>
          </a:xfrm>
        </p:spPr>
        <p:txBody>
          <a:bodyPr>
            <a:normAutofit/>
          </a:bodyPr>
          <a:lstStyle/>
          <a:p>
            <a:pPr marL="0" indent="0">
              <a:buNone/>
            </a:pPr>
            <a:r>
              <a:rPr lang="en-US" dirty="0"/>
              <a:t>Simple Emotivism: </a:t>
            </a:r>
          </a:p>
          <a:p>
            <a:pPr marL="0" indent="0">
              <a:buNone/>
            </a:pPr>
            <a:r>
              <a:rPr lang="en-US" dirty="0"/>
              <a:t>Moral statements express emotions rather than describe the world. Although moral statements seem to describe the world, they actually express emotions.</a:t>
            </a:r>
          </a:p>
          <a:p>
            <a:pPr marL="0" indent="0">
              <a:buNone/>
            </a:pPr>
            <a:endParaRPr lang="en-US" dirty="0"/>
          </a:p>
          <a:p>
            <a:pPr marL="0" indent="0">
              <a:buNone/>
            </a:pPr>
            <a:r>
              <a:rPr lang="en-US" dirty="0"/>
              <a:t>Murder is Wrong / Bad  means “Boo! Murder.”</a:t>
            </a:r>
          </a:p>
          <a:p>
            <a:pPr marL="0" indent="0">
              <a:buNone/>
            </a:pPr>
            <a:r>
              <a:rPr lang="en-US" dirty="0"/>
              <a:t>Helping others is Right / Good means “Yeah! Helping Others.”</a:t>
            </a:r>
          </a:p>
          <a:p>
            <a:pPr marL="0" indent="0">
              <a:buNone/>
            </a:pPr>
            <a:endParaRPr lang="en-US" sz="2400" dirty="0"/>
          </a:p>
        </p:txBody>
      </p:sp>
    </p:spTree>
    <p:extLst>
      <p:ext uri="{BB962C8B-B14F-4D97-AF65-F5344CB8AC3E}">
        <p14:creationId xmlns:p14="http://schemas.microsoft.com/office/powerpoint/2010/main" val="3392976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Non-Cognitivism and Emotivism</a:t>
            </a:r>
          </a:p>
        </p:txBody>
      </p:sp>
      <p:sp>
        <p:nvSpPr>
          <p:cNvPr id="3" name="Content Placeholder 2"/>
          <p:cNvSpPr>
            <a:spLocks noGrp="1"/>
          </p:cNvSpPr>
          <p:nvPr>
            <p:ph idx="1"/>
          </p:nvPr>
        </p:nvSpPr>
        <p:spPr>
          <a:xfrm>
            <a:off x="304800" y="890556"/>
            <a:ext cx="11362481" cy="5794262"/>
          </a:xfrm>
        </p:spPr>
        <p:txBody>
          <a:bodyPr>
            <a:normAutofit/>
          </a:bodyPr>
          <a:lstStyle/>
          <a:p>
            <a:pPr marL="0" indent="0">
              <a:buNone/>
            </a:pPr>
            <a:r>
              <a:rPr lang="en-US" dirty="0"/>
              <a:t>Complex Emotivism: </a:t>
            </a:r>
          </a:p>
          <a:p>
            <a:pPr marL="0" indent="0">
              <a:buNone/>
            </a:pPr>
            <a:r>
              <a:rPr lang="en-US" dirty="0"/>
              <a:t>Moral statements both express individual emotions and prescribe to others how they should feel about something rather than describe the world. Although moral statements seem to describe the world, they actually express emotions and prescribe emotions.</a:t>
            </a:r>
          </a:p>
          <a:p>
            <a:pPr marL="0" indent="0">
              <a:buNone/>
            </a:pPr>
            <a:endParaRPr lang="en-US" dirty="0"/>
          </a:p>
          <a:p>
            <a:pPr marL="0" indent="0">
              <a:buNone/>
            </a:pPr>
            <a:r>
              <a:rPr lang="en-US" dirty="0"/>
              <a:t>Murder is Wrong / Bad = Boo! Murder &amp; </a:t>
            </a:r>
            <a:r>
              <a:rPr lang="en-US" b="1" dirty="0"/>
              <a:t>you ought to have my emotion.</a:t>
            </a:r>
            <a:endParaRPr lang="en-US" dirty="0"/>
          </a:p>
          <a:p>
            <a:pPr marL="0" indent="0">
              <a:buNone/>
            </a:pPr>
            <a:r>
              <a:rPr lang="en-US" dirty="0"/>
              <a:t>Helping others is Right / Good = Yeah! Helping Others &amp; </a:t>
            </a:r>
            <a:r>
              <a:rPr lang="en-US" b="1" dirty="0"/>
              <a:t>you ought to have my emotion.</a:t>
            </a:r>
            <a:endParaRPr lang="en-US" dirty="0"/>
          </a:p>
          <a:p>
            <a:pPr marL="0" indent="0">
              <a:buNone/>
            </a:pPr>
            <a:endParaRPr lang="en-US" sz="2400" dirty="0"/>
          </a:p>
        </p:txBody>
      </p:sp>
    </p:spTree>
    <p:extLst>
      <p:ext uri="{BB962C8B-B14F-4D97-AF65-F5344CB8AC3E}">
        <p14:creationId xmlns:p14="http://schemas.microsoft.com/office/powerpoint/2010/main" val="2415754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Discourse and Disagreement</a:t>
            </a:r>
          </a:p>
        </p:txBody>
      </p:sp>
      <p:sp>
        <p:nvSpPr>
          <p:cNvPr id="3" name="Content Placeholder 2"/>
          <p:cNvSpPr>
            <a:spLocks noGrp="1"/>
          </p:cNvSpPr>
          <p:nvPr>
            <p:ph idx="1"/>
          </p:nvPr>
        </p:nvSpPr>
        <p:spPr>
          <a:xfrm>
            <a:off x="304800" y="890556"/>
            <a:ext cx="11362481" cy="5794262"/>
          </a:xfrm>
        </p:spPr>
        <p:txBody>
          <a:bodyPr>
            <a:normAutofit/>
          </a:bodyPr>
          <a:lstStyle/>
          <a:p>
            <a:pPr marL="0" indent="0" algn="ctr">
              <a:buNone/>
            </a:pPr>
            <a:endParaRPr lang="en-US" sz="2400" dirty="0"/>
          </a:p>
          <a:p>
            <a:pPr marL="0" indent="0" algn="ctr">
              <a:buNone/>
            </a:pPr>
            <a:r>
              <a:rPr lang="en-US" sz="2400" dirty="0"/>
              <a:t>Is Moral Disagreement More Like Mathematical Disagreement or More like Aesthetic Disagreement?</a:t>
            </a:r>
          </a:p>
        </p:txBody>
      </p:sp>
      <p:cxnSp>
        <p:nvCxnSpPr>
          <p:cNvPr id="5" name="Straight Arrow Connector 4">
            <a:extLst>
              <a:ext uri="{FF2B5EF4-FFF2-40B4-BE49-F238E27FC236}">
                <a16:creationId xmlns:a16="http://schemas.microsoft.com/office/drawing/2014/main" id="{91EF4666-92CD-3A45-A3D3-A83A7D043ADC}"/>
              </a:ext>
            </a:extLst>
          </p:cNvPr>
          <p:cNvCxnSpPr>
            <a:cxnSpLocks/>
          </p:cNvCxnSpPr>
          <p:nvPr/>
        </p:nvCxnSpPr>
        <p:spPr>
          <a:xfrm flipH="1">
            <a:off x="3841595" y="2085278"/>
            <a:ext cx="1959827" cy="1996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0C3C1E66-0A82-3D43-A76C-5AD7BDF1AC25}"/>
              </a:ext>
            </a:extLst>
          </p:cNvPr>
          <p:cNvSpPr/>
          <p:nvPr/>
        </p:nvSpPr>
        <p:spPr>
          <a:xfrm>
            <a:off x="1116169" y="3914078"/>
            <a:ext cx="4276493" cy="2714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Mathematical Disagreement: If people disagree about a mathematical claim they are required to provide evidence for what they believe!</a:t>
            </a:r>
          </a:p>
        </p:txBody>
      </p:sp>
      <p:cxnSp>
        <p:nvCxnSpPr>
          <p:cNvPr id="8" name="Straight Arrow Connector 7">
            <a:extLst>
              <a:ext uri="{FF2B5EF4-FFF2-40B4-BE49-F238E27FC236}">
                <a16:creationId xmlns:a16="http://schemas.microsoft.com/office/drawing/2014/main" id="{000C9A09-6032-EF40-8EE9-F6B18901C9FC}"/>
              </a:ext>
            </a:extLst>
          </p:cNvPr>
          <p:cNvCxnSpPr>
            <a:cxnSpLocks/>
          </p:cNvCxnSpPr>
          <p:nvPr/>
        </p:nvCxnSpPr>
        <p:spPr>
          <a:xfrm>
            <a:off x="5832088" y="2085278"/>
            <a:ext cx="2018371" cy="19960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6F80FD27-C0B0-474B-A816-6AF1E11E0365}"/>
              </a:ext>
            </a:extLst>
          </p:cNvPr>
          <p:cNvSpPr/>
          <p:nvPr/>
        </p:nvSpPr>
        <p:spPr>
          <a:xfrm>
            <a:off x="6204030" y="3914078"/>
            <a:ext cx="4683512" cy="2714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Aesthetic Disagreement: If people disagree about an aesthetic claim they are not required to provide evidence for what they believe!</a:t>
            </a:r>
          </a:p>
        </p:txBody>
      </p:sp>
    </p:spTree>
    <p:extLst>
      <p:ext uri="{BB962C8B-B14F-4D97-AF65-F5344CB8AC3E}">
        <p14:creationId xmlns:p14="http://schemas.microsoft.com/office/powerpoint/2010/main" val="2262945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Disagreement and Tolerance</a:t>
            </a:r>
          </a:p>
        </p:txBody>
      </p:sp>
      <p:sp>
        <p:nvSpPr>
          <p:cNvPr id="3" name="Content Placeholder 2"/>
          <p:cNvSpPr>
            <a:spLocks noGrp="1"/>
          </p:cNvSpPr>
          <p:nvPr>
            <p:ph idx="1"/>
          </p:nvPr>
        </p:nvSpPr>
        <p:spPr>
          <a:xfrm>
            <a:off x="304800" y="890556"/>
            <a:ext cx="11362481" cy="5967444"/>
          </a:xfrm>
        </p:spPr>
        <p:txBody>
          <a:bodyPr>
            <a:normAutofit/>
          </a:bodyPr>
          <a:lstStyle/>
          <a:p>
            <a:pPr marL="0" indent="0" algn="ctr">
              <a:buNone/>
            </a:pPr>
            <a:r>
              <a:rPr lang="en-US" sz="2400" dirty="0"/>
              <a:t>			Is Moral Discourse Tolerant or Intolerant to Brute Disagreement?</a:t>
            </a:r>
          </a:p>
        </p:txBody>
      </p:sp>
      <p:sp>
        <p:nvSpPr>
          <p:cNvPr id="6" name="Oval 5">
            <a:extLst>
              <a:ext uri="{FF2B5EF4-FFF2-40B4-BE49-F238E27FC236}">
                <a16:creationId xmlns:a16="http://schemas.microsoft.com/office/drawing/2014/main" id="{0C3C1E66-0A82-3D43-A76C-5AD7BDF1AC25}"/>
              </a:ext>
            </a:extLst>
          </p:cNvPr>
          <p:cNvSpPr/>
          <p:nvPr/>
        </p:nvSpPr>
        <p:spPr>
          <a:xfrm>
            <a:off x="304800" y="1550019"/>
            <a:ext cx="4668644" cy="3679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discourse D is </a:t>
            </a:r>
            <a:r>
              <a:rPr lang="en-US" b="1" dirty="0"/>
              <a:t>Intolerant of Brute Disagreement</a:t>
            </a:r>
            <a:r>
              <a:rPr lang="en-US" dirty="0"/>
              <a:t> if and only if within the discourse there are </a:t>
            </a:r>
            <a:r>
              <a:rPr lang="en-US" b="1" dirty="0"/>
              <a:t>no</a:t>
            </a:r>
            <a:r>
              <a:rPr lang="en-US" dirty="0"/>
              <a:t> occasions on which disagreement does not require that people provide evidence for what they believe. If you disagree, you must provide evidence. </a:t>
            </a:r>
          </a:p>
        </p:txBody>
      </p:sp>
      <p:sp>
        <p:nvSpPr>
          <p:cNvPr id="9" name="Oval 8">
            <a:extLst>
              <a:ext uri="{FF2B5EF4-FFF2-40B4-BE49-F238E27FC236}">
                <a16:creationId xmlns:a16="http://schemas.microsoft.com/office/drawing/2014/main" id="{6F80FD27-C0B0-474B-A816-6AF1E11E0365}"/>
              </a:ext>
            </a:extLst>
          </p:cNvPr>
          <p:cNvSpPr/>
          <p:nvPr/>
        </p:nvSpPr>
        <p:spPr>
          <a:xfrm>
            <a:off x="6103668" y="2509025"/>
            <a:ext cx="4779921" cy="39081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 discourse D is </a:t>
            </a:r>
            <a:r>
              <a:rPr lang="en-US" b="1" dirty="0"/>
              <a:t>Tolerant of Brute Disagreement</a:t>
            </a:r>
            <a:r>
              <a:rPr lang="en-US" dirty="0"/>
              <a:t> if and only if within the discourse there are </a:t>
            </a:r>
            <a:r>
              <a:rPr lang="en-US" b="1" dirty="0"/>
              <a:t>some</a:t>
            </a:r>
            <a:r>
              <a:rPr lang="en-US" dirty="0"/>
              <a:t> occasions on which disagreement does not require that people provide evidence for what they believe. If you disagree, you don’t have to provide evidence.</a:t>
            </a:r>
          </a:p>
        </p:txBody>
      </p:sp>
      <p:sp>
        <p:nvSpPr>
          <p:cNvPr id="4" name="TextBox 3">
            <a:extLst>
              <a:ext uri="{FF2B5EF4-FFF2-40B4-BE49-F238E27FC236}">
                <a16:creationId xmlns:a16="http://schemas.microsoft.com/office/drawing/2014/main" id="{76118247-463B-954C-8D72-38951E12F765}"/>
              </a:ext>
            </a:extLst>
          </p:cNvPr>
          <p:cNvSpPr txBox="1"/>
          <p:nvPr/>
        </p:nvSpPr>
        <p:spPr>
          <a:xfrm>
            <a:off x="460918" y="5288340"/>
            <a:ext cx="5259398" cy="1569660"/>
          </a:xfrm>
          <a:prstGeom prst="rect">
            <a:avLst/>
          </a:prstGeom>
          <a:noFill/>
        </p:spPr>
        <p:txBody>
          <a:bodyPr wrap="square" rtlCol="0">
            <a:spAutoFit/>
          </a:bodyPr>
          <a:lstStyle/>
          <a:p>
            <a:r>
              <a:rPr lang="en-US" sz="2400" b="1" dirty="0"/>
              <a:t>Moral Discourse is in the middle between Math and Aesthetics. It is intolerant to brute disagreement, but does not require resolution in all cases.</a:t>
            </a:r>
          </a:p>
        </p:txBody>
      </p:sp>
    </p:spTree>
    <p:extLst>
      <p:ext uri="{BB962C8B-B14F-4D97-AF65-F5344CB8AC3E}">
        <p14:creationId xmlns:p14="http://schemas.microsoft.com/office/powerpoint/2010/main" val="234491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Four Common Criticisms of Business Ethics: </a:t>
            </a:r>
            <a:r>
              <a:rPr lang="en-US" sz="2800" i="1" dirty="0"/>
              <a:t>Useless</a:t>
            </a:r>
            <a:endParaRPr lang="en-US" sz="2800" dirty="0"/>
          </a:p>
        </p:txBody>
      </p:sp>
      <p:sp>
        <p:nvSpPr>
          <p:cNvPr id="3" name="Content Placeholder 2"/>
          <p:cNvSpPr>
            <a:spLocks noGrp="1"/>
          </p:cNvSpPr>
          <p:nvPr>
            <p:ph idx="1"/>
          </p:nvPr>
        </p:nvSpPr>
        <p:spPr>
          <a:xfrm>
            <a:off x="740781" y="890556"/>
            <a:ext cx="10926500" cy="5794262"/>
          </a:xfrm>
        </p:spPr>
        <p:txBody>
          <a:bodyPr>
            <a:normAutofit lnSpcReduction="10000"/>
          </a:bodyPr>
          <a:lstStyle/>
          <a:p>
            <a:pPr marL="0" indent="0">
              <a:buNone/>
            </a:pPr>
            <a:endParaRPr lang="en-US" sz="2400" b="1" dirty="0"/>
          </a:p>
          <a:p>
            <a:pPr marL="457200" indent="-457200">
              <a:buAutoNum type="arabicPeriod"/>
            </a:pPr>
            <a:r>
              <a:rPr lang="en-US" sz="2400" dirty="0"/>
              <a:t>Most people encounter business ethics in their early to mid 20s.</a:t>
            </a:r>
          </a:p>
          <a:p>
            <a:pPr marL="457200" indent="-457200">
              <a:buAutoNum type="arabicPeriod"/>
            </a:pPr>
            <a:r>
              <a:rPr lang="en-US" sz="2400" dirty="0"/>
              <a:t>A person’s moral character is largely formed and immutable by the time they are in their early to mid 20s.</a:t>
            </a:r>
          </a:p>
          <a:p>
            <a:pPr marL="457200" indent="-457200">
              <a:buAutoNum type="arabicPeriod"/>
            </a:pPr>
            <a:r>
              <a:rPr lang="en-US" sz="2400" dirty="0"/>
              <a:t>So, business ethics education is useless.</a:t>
            </a:r>
          </a:p>
          <a:p>
            <a:pPr marL="0" indent="0">
              <a:buNone/>
            </a:pPr>
            <a:endParaRPr lang="en-US" sz="2400" dirty="0"/>
          </a:p>
          <a:p>
            <a:pPr marL="457200" indent="-457200">
              <a:buFont typeface="+mj-lt"/>
              <a:buAutoNum type="alphaLcParenR"/>
            </a:pPr>
            <a:r>
              <a:rPr lang="en-US" sz="2400" dirty="0"/>
              <a:t>Would starting much earlier be better?</a:t>
            </a:r>
          </a:p>
          <a:p>
            <a:pPr marL="457200" indent="-457200">
              <a:buFont typeface="+mj-lt"/>
              <a:buAutoNum type="alphaLcParenR"/>
            </a:pPr>
            <a:r>
              <a:rPr lang="en-US" sz="2400" dirty="0"/>
              <a:t>Is it really true that by the time one reaches their early to mid 20s their moral character is more or less formed?</a:t>
            </a:r>
          </a:p>
          <a:p>
            <a:pPr marL="457200" indent="-457200">
              <a:buFont typeface="+mj-lt"/>
              <a:buAutoNum type="alphaLcParenR"/>
            </a:pPr>
            <a:r>
              <a:rPr lang="en-US" sz="2400" dirty="0"/>
              <a:t>Even if one’s moral character is largely formed by their early to mid 20s is it also true that they cannot learn about morality in a way that is impactful and changes them for the future?</a:t>
            </a:r>
          </a:p>
          <a:p>
            <a:pPr marL="0" indent="0">
              <a:buNone/>
            </a:pPr>
            <a:endParaRPr lang="en-US" sz="2400" dirty="0"/>
          </a:p>
          <a:p>
            <a:pPr marL="0" indent="0">
              <a:buNone/>
            </a:pPr>
            <a:r>
              <a:rPr lang="en-US" sz="2400" dirty="0"/>
              <a:t>Provide examples from your own experience.</a:t>
            </a:r>
          </a:p>
        </p:txBody>
      </p:sp>
    </p:spTree>
    <p:extLst>
      <p:ext uri="{BB962C8B-B14F-4D97-AF65-F5344CB8AC3E}">
        <p14:creationId xmlns:p14="http://schemas.microsoft.com/office/powerpoint/2010/main" val="125391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Four Common Criticisms of Business Ethics: </a:t>
            </a:r>
            <a:r>
              <a:rPr lang="en-US" sz="2800" i="1" dirty="0"/>
              <a:t>Unfeasible</a:t>
            </a:r>
            <a:endParaRPr lang="en-US" sz="2800" dirty="0"/>
          </a:p>
        </p:txBody>
      </p:sp>
      <p:sp>
        <p:nvSpPr>
          <p:cNvPr id="3" name="Content Placeholder 2"/>
          <p:cNvSpPr>
            <a:spLocks noGrp="1"/>
          </p:cNvSpPr>
          <p:nvPr>
            <p:ph idx="1"/>
          </p:nvPr>
        </p:nvSpPr>
        <p:spPr>
          <a:xfrm>
            <a:off x="740781" y="890556"/>
            <a:ext cx="10926500" cy="5794262"/>
          </a:xfrm>
        </p:spPr>
        <p:txBody>
          <a:bodyPr>
            <a:normAutofit/>
          </a:bodyPr>
          <a:lstStyle/>
          <a:p>
            <a:pPr marL="0" indent="0">
              <a:buNone/>
            </a:pPr>
            <a:endParaRPr lang="en-US" sz="2400" b="1" dirty="0"/>
          </a:p>
          <a:p>
            <a:pPr marL="457200" indent="-457200">
              <a:buAutoNum type="arabicPeriod"/>
            </a:pPr>
            <a:r>
              <a:rPr lang="en-US" sz="2400" dirty="0"/>
              <a:t>The current global market permits or makes easy certain behaviors rather than others. That is, market forces make some behaviors easier than others.</a:t>
            </a:r>
          </a:p>
          <a:p>
            <a:pPr marL="457200" indent="-457200">
              <a:buAutoNum type="arabicPeriod"/>
            </a:pPr>
            <a:r>
              <a:rPr lang="en-US" sz="2400" dirty="0"/>
              <a:t>The current global market does not make ethical behavior and employment easy.</a:t>
            </a:r>
          </a:p>
          <a:p>
            <a:pPr marL="457200" indent="-457200">
              <a:buAutoNum type="arabicPeriod"/>
            </a:pPr>
            <a:r>
              <a:rPr lang="en-US" sz="2400" dirty="0"/>
              <a:t>Business ethics aims to provide a person with knowledge of how to behave ethically.</a:t>
            </a:r>
          </a:p>
          <a:p>
            <a:pPr marL="457200" indent="-457200">
              <a:buAutoNum type="arabicPeriod"/>
            </a:pPr>
            <a:r>
              <a:rPr lang="en-US" sz="2400"/>
              <a:t>So, </a:t>
            </a:r>
            <a:r>
              <a:rPr lang="en-US" sz="2400" dirty="0"/>
              <a:t>business ethics is unfeasible. </a:t>
            </a:r>
          </a:p>
          <a:p>
            <a:pPr marL="0" indent="0">
              <a:buNone/>
            </a:pPr>
            <a:endParaRPr lang="en-US" sz="2400" dirty="0"/>
          </a:p>
          <a:p>
            <a:pPr marL="457200" indent="-457200">
              <a:buFont typeface="+mj-lt"/>
              <a:buAutoNum type="alphaLcParenR"/>
            </a:pPr>
            <a:r>
              <a:rPr lang="en-US" sz="2400" dirty="0"/>
              <a:t>What are some examples of how the current global market makes some behaviors easier than others? </a:t>
            </a:r>
          </a:p>
          <a:p>
            <a:pPr marL="457200" indent="-457200">
              <a:buFont typeface="+mj-lt"/>
              <a:buAutoNum type="alphaLcParenR"/>
            </a:pPr>
            <a:r>
              <a:rPr lang="en-US" sz="2400" dirty="0"/>
              <a:t>Is it true that business ethics aims to provide a person with knowledge of how to behave ethically, if not what does it aim to provide one with?</a:t>
            </a:r>
          </a:p>
          <a:p>
            <a:pPr marL="457200" indent="-457200">
              <a:buFont typeface="+mj-lt"/>
              <a:buAutoNum type="alphaLcParenR"/>
            </a:pPr>
            <a:r>
              <a:rPr lang="en-US" sz="2400" dirty="0"/>
              <a:t>Is it true that the current global market really precludes ethical behavior? What are some examples of ethical behaviors that the market does not preclude?</a:t>
            </a:r>
          </a:p>
        </p:txBody>
      </p:sp>
    </p:spTree>
    <p:extLst>
      <p:ext uri="{BB962C8B-B14F-4D97-AF65-F5344CB8AC3E}">
        <p14:creationId xmlns:p14="http://schemas.microsoft.com/office/powerpoint/2010/main" val="50320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Four Common Criticisms of Business Ethics: </a:t>
            </a:r>
            <a:r>
              <a:rPr lang="en-US" sz="2800" i="1" dirty="0"/>
              <a:t>Indeterminate</a:t>
            </a:r>
            <a:endParaRPr lang="en-US" sz="2800" dirty="0"/>
          </a:p>
        </p:txBody>
      </p:sp>
      <p:sp>
        <p:nvSpPr>
          <p:cNvPr id="3" name="Content Placeholder 2"/>
          <p:cNvSpPr>
            <a:spLocks noGrp="1"/>
          </p:cNvSpPr>
          <p:nvPr>
            <p:ph idx="1"/>
          </p:nvPr>
        </p:nvSpPr>
        <p:spPr>
          <a:xfrm>
            <a:off x="740781" y="890556"/>
            <a:ext cx="10926500" cy="5794262"/>
          </a:xfrm>
        </p:spPr>
        <p:txBody>
          <a:bodyPr>
            <a:normAutofit/>
          </a:bodyPr>
          <a:lstStyle/>
          <a:p>
            <a:pPr marL="0" indent="0">
              <a:buNone/>
            </a:pPr>
            <a:endParaRPr lang="en-US" sz="2400" b="1" dirty="0"/>
          </a:p>
          <a:p>
            <a:pPr marL="457200" indent="-457200">
              <a:buAutoNum type="arabicPeriod"/>
            </a:pPr>
            <a:r>
              <a:rPr lang="en-US" sz="2400" dirty="0"/>
              <a:t>There are a variety of ethical theories that one can use to analyze policy decisions and behavior in the business world.</a:t>
            </a:r>
          </a:p>
          <a:p>
            <a:pPr marL="457200" indent="-457200">
              <a:buAutoNum type="arabicPeriod"/>
            </a:pPr>
            <a:r>
              <a:rPr lang="en-US" sz="2400" dirty="0"/>
              <a:t>Ethical theories diverge with respect to what they prescribe as the morally correct policy to adopt or behavior to take.</a:t>
            </a:r>
          </a:p>
          <a:p>
            <a:pPr marL="457200" indent="-457200">
              <a:buAutoNum type="arabicPeriod"/>
            </a:pPr>
            <a:r>
              <a:rPr lang="en-US" sz="2400" dirty="0"/>
              <a:t>Business ethics uses a variety of ethical theories, which do disagree with one another.</a:t>
            </a:r>
          </a:p>
          <a:p>
            <a:pPr marL="457200" indent="-457200">
              <a:buAutoNum type="arabicPeriod"/>
            </a:pPr>
            <a:r>
              <a:rPr lang="en-US" sz="2400" dirty="0"/>
              <a:t>So, business ethics is indeterminate.</a:t>
            </a:r>
          </a:p>
          <a:p>
            <a:pPr marL="0" indent="0">
              <a:buNone/>
            </a:pPr>
            <a:endParaRPr lang="en-US" sz="2400" dirty="0"/>
          </a:p>
          <a:p>
            <a:pPr marL="457200" indent="-457200">
              <a:buFont typeface="+mj-lt"/>
              <a:buAutoNum type="alphaLcParenR"/>
            </a:pPr>
            <a:r>
              <a:rPr lang="en-US" sz="2400" dirty="0"/>
              <a:t>Is divergence sufficient for non-convergence across all cases?</a:t>
            </a:r>
          </a:p>
          <a:p>
            <a:pPr marL="457200" indent="-457200">
              <a:buFont typeface="+mj-lt"/>
              <a:buAutoNum type="alphaLcParenR"/>
            </a:pPr>
            <a:r>
              <a:rPr lang="en-US" sz="2400" dirty="0"/>
              <a:t>Is indeterminacy always a bad thing?</a:t>
            </a:r>
          </a:p>
          <a:p>
            <a:pPr marL="457200" indent="-457200">
              <a:buFont typeface="+mj-lt"/>
              <a:buAutoNum type="alphaLcParenR"/>
            </a:pPr>
            <a:r>
              <a:rPr lang="en-US" sz="2400" dirty="0"/>
              <a:t>Is the argument above too strong, does it prove too much?</a:t>
            </a:r>
          </a:p>
        </p:txBody>
      </p:sp>
    </p:spTree>
    <p:extLst>
      <p:ext uri="{BB962C8B-B14F-4D97-AF65-F5344CB8AC3E}">
        <p14:creationId xmlns:p14="http://schemas.microsoft.com/office/powerpoint/2010/main" val="419492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Four Common Criticisms of Business Ethics: </a:t>
            </a:r>
            <a:r>
              <a:rPr lang="en-US" sz="2800" i="1" dirty="0"/>
              <a:t>Beside the Point</a:t>
            </a:r>
            <a:endParaRPr lang="en-US" sz="2800" dirty="0"/>
          </a:p>
        </p:txBody>
      </p:sp>
      <p:sp>
        <p:nvSpPr>
          <p:cNvPr id="3" name="Content Placeholder 2"/>
          <p:cNvSpPr>
            <a:spLocks noGrp="1"/>
          </p:cNvSpPr>
          <p:nvPr>
            <p:ph idx="1"/>
          </p:nvPr>
        </p:nvSpPr>
        <p:spPr>
          <a:xfrm>
            <a:off x="740781" y="890556"/>
            <a:ext cx="10926500" cy="5794262"/>
          </a:xfrm>
        </p:spPr>
        <p:txBody>
          <a:bodyPr>
            <a:normAutofit/>
          </a:bodyPr>
          <a:lstStyle/>
          <a:p>
            <a:pPr marL="0" indent="0">
              <a:buNone/>
            </a:pPr>
            <a:endParaRPr lang="en-US" sz="2400" b="1" dirty="0"/>
          </a:p>
          <a:p>
            <a:pPr marL="457200" indent="-457200">
              <a:buAutoNum type="arabicPeriod"/>
            </a:pPr>
            <a:r>
              <a:rPr lang="en-US" sz="2400" dirty="0"/>
              <a:t>Business ethics would be on point, if we genuinely didn’t know what the morally correct policy is or what would be the right thing to do.</a:t>
            </a:r>
          </a:p>
          <a:p>
            <a:pPr marL="457200" indent="-457200">
              <a:buAutoNum type="arabicPeriod"/>
            </a:pPr>
            <a:r>
              <a:rPr lang="en-US" sz="2400" dirty="0"/>
              <a:t>However, we know what the morally correct policy is, and what we ought to do. What we need is for people to behave ethically. And business ethics does not force people to do that.</a:t>
            </a:r>
          </a:p>
          <a:p>
            <a:pPr marL="457200" indent="-457200">
              <a:buAutoNum type="arabicPeriod"/>
            </a:pPr>
            <a:r>
              <a:rPr lang="en-US" sz="2400" dirty="0"/>
              <a:t>So, business ethics is beside the point.</a:t>
            </a:r>
          </a:p>
          <a:p>
            <a:pPr marL="0" indent="0">
              <a:buNone/>
            </a:pPr>
            <a:endParaRPr lang="en-US" sz="2400" dirty="0"/>
          </a:p>
          <a:p>
            <a:pPr marL="457200" indent="-457200">
              <a:buFont typeface="+mj-lt"/>
              <a:buAutoNum type="alphaLcParenR"/>
            </a:pPr>
            <a:r>
              <a:rPr lang="en-US" sz="2400" dirty="0"/>
              <a:t>Is it really true that we already know ahead of time what is the morally correct thing to do in every case? Give examples.</a:t>
            </a:r>
          </a:p>
          <a:p>
            <a:pPr marL="457200" indent="-457200">
              <a:buFont typeface="+mj-lt"/>
              <a:buAutoNum type="alphaLcParenR"/>
            </a:pPr>
            <a:r>
              <a:rPr lang="en-US" sz="2400" dirty="0"/>
              <a:t>Is it true that business ethics is beside the point because it doesn’t force people to behave ethically? Couldn’t it do something else which is useful other than forcing?</a:t>
            </a:r>
          </a:p>
          <a:p>
            <a:pPr marL="457200" indent="-457200">
              <a:buFont typeface="+mj-lt"/>
              <a:buAutoNum type="alphaLcParenR"/>
            </a:pPr>
            <a:r>
              <a:rPr lang="en-US" sz="2400" dirty="0"/>
              <a:t>How does indeterminacy play out in the argument that business ethics is beside the point?</a:t>
            </a:r>
          </a:p>
          <a:p>
            <a:pPr marL="457200" indent="-457200">
              <a:buFont typeface="+mj-lt"/>
              <a:buAutoNum type="alphaLcParenR"/>
            </a:pPr>
            <a:endParaRPr lang="en-US" sz="2400" dirty="0"/>
          </a:p>
        </p:txBody>
      </p:sp>
    </p:spTree>
    <p:extLst>
      <p:ext uri="{BB962C8B-B14F-4D97-AF65-F5344CB8AC3E}">
        <p14:creationId xmlns:p14="http://schemas.microsoft.com/office/powerpoint/2010/main" val="107101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Debunking Some Business Ethics Myths: </a:t>
            </a:r>
            <a:r>
              <a:rPr lang="en-US" sz="2800" i="1" dirty="0"/>
              <a:t>It is easy to be ethical</a:t>
            </a:r>
            <a:endParaRPr lang="en-US" sz="2800" dirty="0"/>
          </a:p>
        </p:txBody>
      </p:sp>
      <p:sp>
        <p:nvSpPr>
          <p:cNvPr id="3" name="Content Placeholder 2"/>
          <p:cNvSpPr>
            <a:spLocks noGrp="1"/>
          </p:cNvSpPr>
          <p:nvPr>
            <p:ph idx="1"/>
          </p:nvPr>
        </p:nvSpPr>
        <p:spPr>
          <a:xfrm>
            <a:off x="740781" y="890556"/>
            <a:ext cx="10926500" cy="5794262"/>
          </a:xfrm>
        </p:spPr>
        <p:txBody>
          <a:bodyPr>
            <a:normAutofit/>
          </a:bodyPr>
          <a:lstStyle/>
          <a:p>
            <a:pPr marL="0" indent="0">
              <a:buNone/>
            </a:pPr>
            <a:endParaRPr lang="en-US" sz="2400" b="1" dirty="0"/>
          </a:p>
          <a:p>
            <a:pPr marL="0" indent="0">
              <a:buNone/>
            </a:pPr>
            <a:r>
              <a:rPr lang="en-US" dirty="0"/>
              <a:t>Sometimes the marketing of business ethics downplays it as a difficult discipline because, supposedly, unlike math, it is easy.</a:t>
            </a:r>
          </a:p>
          <a:p>
            <a:pPr marL="0" indent="0">
              <a:buNone/>
            </a:pPr>
            <a:endParaRPr lang="en-US" dirty="0"/>
          </a:p>
          <a:p>
            <a:pPr marL="0" indent="0">
              <a:buNone/>
            </a:pPr>
            <a:r>
              <a:rPr lang="en-US" i="1" dirty="0"/>
              <a:t>However</a:t>
            </a:r>
            <a:r>
              <a:rPr lang="en-US" dirty="0"/>
              <a:t>, each of the following is actually quite difficult.</a:t>
            </a:r>
          </a:p>
          <a:p>
            <a:pPr marL="0" indent="0">
              <a:buNone/>
            </a:pPr>
            <a:endParaRPr lang="en-US" i="1" dirty="0"/>
          </a:p>
          <a:p>
            <a:pPr marL="514350" indent="-514350">
              <a:buFont typeface="+mj-lt"/>
              <a:buAutoNum type="arabicPeriod"/>
            </a:pPr>
            <a:r>
              <a:rPr lang="en-US" dirty="0"/>
              <a:t>Ethical decision making is a multi-stage process.</a:t>
            </a:r>
          </a:p>
          <a:p>
            <a:pPr marL="514350" indent="-514350">
              <a:buFont typeface="+mj-lt"/>
              <a:buAutoNum type="arabicPeriod"/>
            </a:pPr>
            <a:r>
              <a:rPr lang="en-US" dirty="0"/>
              <a:t>Moral self-awareness is required.</a:t>
            </a:r>
          </a:p>
          <a:p>
            <a:pPr marL="514350" indent="-514350">
              <a:buFont typeface="+mj-lt"/>
              <a:buAutoNum type="arabicPeriod"/>
            </a:pPr>
            <a:r>
              <a:rPr lang="en-US" dirty="0"/>
              <a:t>Identification of moral issues is required.</a:t>
            </a:r>
          </a:p>
        </p:txBody>
      </p:sp>
    </p:spTree>
    <p:extLst>
      <p:ext uri="{BB962C8B-B14F-4D97-AF65-F5344CB8AC3E}">
        <p14:creationId xmlns:p14="http://schemas.microsoft.com/office/powerpoint/2010/main" val="7280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Debunking Some Business Ethics Myths: </a:t>
            </a:r>
            <a:r>
              <a:rPr lang="en-US" sz="2800" i="1" dirty="0"/>
              <a:t>Codes are all that are needed</a:t>
            </a:r>
            <a:endParaRPr lang="en-US" sz="2800" dirty="0"/>
          </a:p>
        </p:txBody>
      </p:sp>
      <p:sp>
        <p:nvSpPr>
          <p:cNvPr id="3" name="Content Placeholder 2"/>
          <p:cNvSpPr>
            <a:spLocks noGrp="1"/>
          </p:cNvSpPr>
          <p:nvPr>
            <p:ph idx="1"/>
          </p:nvPr>
        </p:nvSpPr>
        <p:spPr>
          <a:xfrm>
            <a:off x="740781" y="890556"/>
            <a:ext cx="10926500" cy="5794262"/>
          </a:xfrm>
        </p:spPr>
        <p:txBody>
          <a:bodyPr>
            <a:normAutofit lnSpcReduction="10000"/>
          </a:bodyPr>
          <a:lstStyle/>
          <a:p>
            <a:pPr marL="0" indent="0">
              <a:buNone/>
            </a:pPr>
            <a:endParaRPr lang="en-US" sz="2400" b="1" dirty="0"/>
          </a:p>
          <a:p>
            <a:pPr marL="0" indent="0">
              <a:buNone/>
            </a:pPr>
            <a:r>
              <a:rPr lang="en-US" dirty="0"/>
              <a:t>Ethics can be managed through formal ethics codes and programs that involve explicit codes, training, compliance oversight, and enforcement.</a:t>
            </a:r>
          </a:p>
          <a:p>
            <a:pPr marL="0" indent="0">
              <a:buNone/>
            </a:pPr>
            <a:endParaRPr lang="en-US" dirty="0"/>
          </a:p>
          <a:p>
            <a:pPr marL="0" indent="0">
              <a:buNone/>
            </a:pPr>
            <a:r>
              <a:rPr lang="en-US" i="1" dirty="0"/>
              <a:t>However</a:t>
            </a:r>
            <a:r>
              <a:rPr lang="en-US" dirty="0"/>
              <a:t>,</a:t>
            </a:r>
          </a:p>
          <a:p>
            <a:pPr marL="0" indent="0">
              <a:buNone/>
            </a:pPr>
            <a:endParaRPr lang="en-US" i="1" dirty="0"/>
          </a:p>
          <a:p>
            <a:pPr marL="514350" indent="-514350">
              <a:buFont typeface="+mj-lt"/>
              <a:buAutoNum type="arabicPeriod"/>
            </a:pPr>
            <a:r>
              <a:rPr lang="en-US" dirty="0"/>
              <a:t>There are a number of failures within corporations that occur in light of the existence of codes. </a:t>
            </a:r>
          </a:p>
          <a:p>
            <a:pPr marL="514350" indent="-514350">
              <a:buFont typeface="+mj-lt"/>
              <a:buAutoNum type="arabicPeriod"/>
            </a:pPr>
            <a:r>
              <a:rPr lang="en-US" dirty="0"/>
              <a:t>Codes are necessary, but they are not sufficient, since they can be considered mere lip-service.</a:t>
            </a:r>
          </a:p>
          <a:p>
            <a:pPr marL="514350" indent="-514350">
              <a:buFont typeface="+mj-lt"/>
              <a:buAutoNum type="arabicPeriod"/>
            </a:pPr>
            <a:r>
              <a:rPr lang="en-US" dirty="0"/>
              <a:t>Codes identify how to act with respect to a space of options, but they often times don’t identify a unique options space, such as what product to build. Sometimes they are also vague and inconsistent.</a:t>
            </a:r>
          </a:p>
        </p:txBody>
      </p:sp>
    </p:spTree>
    <p:extLst>
      <p:ext uri="{BB962C8B-B14F-4D97-AF65-F5344CB8AC3E}">
        <p14:creationId xmlns:p14="http://schemas.microsoft.com/office/powerpoint/2010/main" val="345885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780" y="102196"/>
            <a:ext cx="10926501" cy="788360"/>
          </a:xfrm>
        </p:spPr>
        <p:txBody>
          <a:bodyPr>
            <a:normAutofit/>
          </a:bodyPr>
          <a:lstStyle/>
          <a:p>
            <a:pPr algn="l"/>
            <a:r>
              <a:rPr lang="en-US" sz="2800" b="1" dirty="0"/>
              <a:t>Debunking Some Business Ethics Myths: </a:t>
            </a:r>
            <a:r>
              <a:rPr lang="en-US" sz="2800" i="1" dirty="0"/>
              <a:t>Leadership is only about integrity</a:t>
            </a:r>
            <a:endParaRPr lang="en-US" sz="2800" dirty="0"/>
          </a:p>
        </p:txBody>
      </p:sp>
      <p:sp>
        <p:nvSpPr>
          <p:cNvPr id="3" name="Content Placeholder 2"/>
          <p:cNvSpPr>
            <a:spLocks noGrp="1"/>
          </p:cNvSpPr>
          <p:nvPr>
            <p:ph idx="1"/>
          </p:nvPr>
        </p:nvSpPr>
        <p:spPr>
          <a:xfrm>
            <a:off x="740781" y="890556"/>
            <a:ext cx="10926500" cy="5794262"/>
          </a:xfrm>
        </p:spPr>
        <p:txBody>
          <a:bodyPr>
            <a:normAutofit lnSpcReduction="10000"/>
          </a:bodyPr>
          <a:lstStyle/>
          <a:p>
            <a:pPr marL="0" indent="0">
              <a:buNone/>
            </a:pPr>
            <a:endParaRPr lang="en-US" sz="2400" b="1" dirty="0"/>
          </a:p>
          <a:p>
            <a:pPr marL="0" indent="0">
              <a:buNone/>
            </a:pPr>
            <a:r>
              <a:rPr lang="en-US" dirty="0"/>
              <a:t>Ethical failures in an organization are often a function of a failed leader. Were the leader to have exhibited leader honesty, sincerity, and integrity, the failing would most likely not have occurred.  </a:t>
            </a:r>
          </a:p>
          <a:p>
            <a:pPr marL="0" indent="0">
              <a:buNone/>
            </a:pPr>
            <a:endParaRPr lang="en-US" i="1" dirty="0"/>
          </a:p>
          <a:p>
            <a:pPr marL="0" indent="0">
              <a:buNone/>
            </a:pPr>
            <a:r>
              <a:rPr lang="en-US" i="1" dirty="0"/>
              <a:t>However</a:t>
            </a:r>
            <a:r>
              <a:rPr lang="en-US" dirty="0"/>
              <a:t>,</a:t>
            </a:r>
          </a:p>
          <a:p>
            <a:pPr marL="0" indent="0">
              <a:buNone/>
            </a:pPr>
            <a:endParaRPr lang="en-US" dirty="0"/>
          </a:p>
          <a:p>
            <a:pPr marL="514350" indent="-514350">
              <a:buFont typeface="+mj-lt"/>
              <a:buAutoNum type="arabicPeriod"/>
            </a:pPr>
            <a:r>
              <a:rPr lang="en-US" dirty="0"/>
              <a:t>There are two dimensions to moral leadership</a:t>
            </a:r>
          </a:p>
          <a:p>
            <a:pPr marL="971550" lvl="1" indent="-514350">
              <a:buFont typeface="+mj-lt"/>
              <a:buAutoNum type="alphaLcParenR"/>
            </a:pPr>
            <a:r>
              <a:rPr lang="en-US" dirty="0"/>
              <a:t>Individual moral personhood –being a moral person.</a:t>
            </a:r>
          </a:p>
          <a:p>
            <a:pPr marL="971550" lvl="1" indent="-514350">
              <a:buFont typeface="+mj-lt"/>
              <a:buAutoNum type="alphaLcParenR"/>
            </a:pPr>
            <a:r>
              <a:rPr lang="en-US" dirty="0"/>
              <a:t>Collective moral manager –being a moral manager of others. </a:t>
            </a:r>
          </a:p>
          <a:p>
            <a:pPr marL="514350" indent="-514350">
              <a:buFont typeface="+mj-lt"/>
              <a:buAutoNum type="arabicPeriod"/>
            </a:pPr>
            <a:r>
              <a:rPr lang="en-US" dirty="0"/>
              <a:t>When ethical leadership focuses only on individual moral personhood it fails to be comprehensive. It ought to focus on both sides of moral leadership. </a:t>
            </a:r>
          </a:p>
        </p:txBody>
      </p:sp>
    </p:spTree>
    <p:extLst>
      <p:ext uri="{BB962C8B-B14F-4D97-AF65-F5344CB8AC3E}">
        <p14:creationId xmlns:p14="http://schemas.microsoft.com/office/powerpoint/2010/main" val="1622707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2444</Words>
  <Application>Microsoft Macintosh PowerPoint</Application>
  <PresentationFormat>Widescreen</PresentationFormat>
  <Paragraphs>202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PowerPoint Presentation</vt:lpstr>
      <vt:lpstr>Four Common Criticisms of Business Ethics: Useless</vt:lpstr>
      <vt:lpstr>Four Common Criticisms of Business Ethics: Unfeasible</vt:lpstr>
      <vt:lpstr>Four Common Criticisms of Business Ethics: Indeterminate</vt:lpstr>
      <vt:lpstr>Four Common Criticisms of Business Ethics: Beside the Point</vt:lpstr>
      <vt:lpstr>Debunking Some Business Ethics Myths: It is easy to be ethical</vt:lpstr>
      <vt:lpstr>Debunking Some Business Ethics Myths: Codes are all that are needed</vt:lpstr>
      <vt:lpstr>Debunking Some Business Ethics Myths: Leadership is only about integrity</vt:lpstr>
      <vt:lpstr>PowerPoint Presentation</vt:lpstr>
      <vt:lpstr>The Divisions of Moral Theory</vt:lpstr>
      <vt:lpstr>PowerPoint Presentation</vt:lpstr>
      <vt:lpstr>The Question of Moral Absolutes</vt:lpstr>
      <vt:lpstr>The Claims of Moral Relativists</vt:lpstr>
      <vt:lpstr>The Arguments of Moral Relativists</vt:lpstr>
      <vt:lpstr>Counterexamples to the Argument</vt:lpstr>
      <vt:lpstr>The Consequences of Moral Relativism </vt:lpstr>
      <vt:lpstr>Are There Commonalities Across Moral Cultures</vt:lpstr>
      <vt:lpstr>An Interlude from Mencius: A Universal Source -- Compassion</vt:lpstr>
      <vt:lpstr>An Interlude from Philippa Foot: Natural Functioning</vt:lpstr>
      <vt:lpstr>The Debate on Cognitivism in Moral Theory</vt:lpstr>
      <vt:lpstr>Non-Cognitivism and Emotivism</vt:lpstr>
      <vt:lpstr>Non-Cognitivism and Emotivism</vt:lpstr>
      <vt:lpstr>Discourse and Disagreement</vt:lpstr>
      <vt:lpstr>Disagreement and Tolerance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11</cp:revision>
  <dcterms:created xsi:type="dcterms:W3CDTF">2020-01-28T23:32:08Z</dcterms:created>
  <dcterms:modified xsi:type="dcterms:W3CDTF">2020-02-04T20:26:52Z</dcterms:modified>
</cp:coreProperties>
</file>