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32" r:id="rId2"/>
    <p:sldId id="393" r:id="rId3"/>
    <p:sldId id="394" r:id="rId4"/>
    <p:sldId id="395" r:id="rId5"/>
    <p:sldId id="396" r:id="rId6"/>
    <p:sldId id="397" r:id="rId7"/>
    <p:sldId id="653" r:id="rId8"/>
    <p:sldId id="663" r:id="rId9"/>
    <p:sldId id="664" r:id="rId10"/>
    <p:sldId id="398" r:id="rId11"/>
    <p:sldId id="399" r:id="rId12"/>
    <p:sldId id="400" r:id="rId13"/>
    <p:sldId id="401" r:id="rId14"/>
    <p:sldId id="449" r:id="rId15"/>
    <p:sldId id="402" r:id="rId16"/>
    <p:sldId id="403" r:id="rId17"/>
    <p:sldId id="404" r:id="rId18"/>
    <p:sldId id="405" r:id="rId19"/>
    <p:sldId id="406" r:id="rId20"/>
    <p:sldId id="407" r:id="rId21"/>
    <p:sldId id="408" r:id="rId22"/>
    <p:sldId id="409" r:id="rId23"/>
    <p:sldId id="410" r:id="rId24"/>
    <p:sldId id="6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06"/>
    <p:restoredTop sz="93165"/>
  </p:normalViewPr>
  <p:slideViewPr>
    <p:cSldViewPr snapToGrid="0" snapToObjects="1">
      <p:cViewPr varScale="1">
        <p:scale>
          <a:sx n="81" d="100"/>
          <a:sy n="81" d="100"/>
        </p:scale>
        <p:origin x="184"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87906-197B-7041-BD35-F20B2A7894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952B92-3130-7A43-8F27-88C74D5B1D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411BD3-4DFC-9848-A21B-F5DC2E59A80E}"/>
              </a:ext>
            </a:extLst>
          </p:cNvPr>
          <p:cNvSpPr>
            <a:spLocks noGrp="1"/>
          </p:cNvSpPr>
          <p:nvPr>
            <p:ph type="dt" sz="half" idx="10"/>
          </p:nvPr>
        </p:nvSpPr>
        <p:spPr/>
        <p:txBody>
          <a:bodyPr/>
          <a:lstStyle/>
          <a:p>
            <a:fld id="{7352B162-5492-1B4C-920F-D8681799FA63}" type="datetimeFigureOut">
              <a:rPr lang="en-US" smtClean="0"/>
              <a:t>2/4/20</a:t>
            </a:fld>
            <a:endParaRPr lang="en-US"/>
          </a:p>
        </p:txBody>
      </p:sp>
      <p:sp>
        <p:nvSpPr>
          <p:cNvPr id="5" name="Footer Placeholder 4">
            <a:extLst>
              <a:ext uri="{FF2B5EF4-FFF2-40B4-BE49-F238E27FC236}">
                <a16:creationId xmlns:a16="http://schemas.microsoft.com/office/drawing/2014/main" id="{557CA58A-A83D-4A43-ACA3-688BC1B78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F9C8-E3CB-9F44-BC8F-4FEBA341755E}"/>
              </a:ext>
            </a:extLst>
          </p:cNvPr>
          <p:cNvSpPr>
            <a:spLocks noGrp="1"/>
          </p:cNvSpPr>
          <p:nvPr>
            <p:ph type="sldNum" sz="quarter" idx="12"/>
          </p:nvPr>
        </p:nvSpPr>
        <p:spPr/>
        <p:txBody>
          <a:bodyPr/>
          <a:lstStyle/>
          <a:p>
            <a:fld id="{BB1BD67A-42C8-6E49-8D60-907C89E6166D}" type="slidenum">
              <a:rPr lang="en-US" smtClean="0"/>
              <a:t>‹#›</a:t>
            </a:fld>
            <a:endParaRPr lang="en-US"/>
          </a:p>
        </p:txBody>
      </p:sp>
    </p:spTree>
    <p:extLst>
      <p:ext uri="{BB962C8B-B14F-4D97-AF65-F5344CB8AC3E}">
        <p14:creationId xmlns:p14="http://schemas.microsoft.com/office/powerpoint/2010/main" val="3263518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75C3-2549-2C4A-AEC1-6A1BE14D15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1CD0D9-DC80-644A-8A97-6551152D09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5E8D1F-BF21-5643-AA1F-0B89E50CA556}"/>
              </a:ext>
            </a:extLst>
          </p:cNvPr>
          <p:cNvSpPr>
            <a:spLocks noGrp="1"/>
          </p:cNvSpPr>
          <p:nvPr>
            <p:ph type="dt" sz="half" idx="10"/>
          </p:nvPr>
        </p:nvSpPr>
        <p:spPr/>
        <p:txBody>
          <a:bodyPr/>
          <a:lstStyle/>
          <a:p>
            <a:fld id="{7352B162-5492-1B4C-920F-D8681799FA63}" type="datetimeFigureOut">
              <a:rPr lang="en-US" smtClean="0"/>
              <a:t>2/4/20</a:t>
            </a:fld>
            <a:endParaRPr lang="en-US"/>
          </a:p>
        </p:txBody>
      </p:sp>
      <p:sp>
        <p:nvSpPr>
          <p:cNvPr id="5" name="Footer Placeholder 4">
            <a:extLst>
              <a:ext uri="{FF2B5EF4-FFF2-40B4-BE49-F238E27FC236}">
                <a16:creationId xmlns:a16="http://schemas.microsoft.com/office/drawing/2014/main" id="{65E5018E-107F-3F49-B279-CD285434F8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E0D191-762E-D240-84C5-A156E3682FCF}"/>
              </a:ext>
            </a:extLst>
          </p:cNvPr>
          <p:cNvSpPr>
            <a:spLocks noGrp="1"/>
          </p:cNvSpPr>
          <p:nvPr>
            <p:ph type="sldNum" sz="quarter" idx="12"/>
          </p:nvPr>
        </p:nvSpPr>
        <p:spPr/>
        <p:txBody>
          <a:bodyPr/>
          <a:lstStyle/>
          <a:p>
            <a:fld id="{BB1BD67A-42C8-6E49-8D60-907C89E6166D}" type="slidenum">
              <a:rPr lang="en-US" smtClean="0"/>
              <a:t>‹#›</a:t>
            </a:fld>
            <a:endParaRPr lang="en-US"/>
          </a:p>
        </p:txBody>
      </p:sp>
    </p:spTree>
    <p:extLst>
      <p:ext uri="{BB962C8B-B14F-4D97-AF65-F5344CB8AC3E}">
        <p14:creationId xmlns:p14="http://schemas.microsoft.com/office/powerpoint/2010/main" val="3293163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3D6D03-9F02-D34A-AAA9-83CAE35FD7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B11D9C-69FE-3D4D-9014-2FA4901CBD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FFC42-3172-0F42-BB28-2F0E1E3808F3}"/>
              </a:ext>
            </a:extLst>
          </p:cNvPr>
          <p:cNvSpPr>
            <a:spLocks noGrp="1"/>
          </p:cNvSpPr>
          <p:nvPr>
            <p:ph type="dt" sz="half" idx="10"/>
          </p:nvPr>
        </p:nvSpPr>
        <p:spPr/>
        <p:txBody>
          <a:bodyPr/>
          <a:lstStyle/>
          <a:p>
            <a:fld id="{7352B162-5492-1B4C-920F-D8681799FA63}" type="datetimeFigureOut">
              <a:rPr lang="en-US" smtClean="0"/>
              <a:t>2/4/20</a:t>
            </a:fld>
            <a:endParaRPr lang="en-US"/>
          </a:p>
        </p:txBody>
      </p:sp>
      <p:sp>
        <p:nvSpPr>
          <p:cNvPr id="5" name="Footer Placeholder 4">
            <a:extLst>
              <a:ext uri="{FF2B5EF4-FFF2-40B4-BE49-F238E27FC236}">
                <a16:creationId xmlns:a16="http://schemas.microsoft.com/office/drawing/2014/main" id="{B5E7B4BB-D4C1-D14B-8F4C-498681783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AF7BD-160C-284E-8582-5ED86831E7A4}"/>
              </a:ext>
            </a:extLst>
          </p:cNvPr>
          <p:cNvSpPr>
            <a:spLocks noGrp="1"/>
          </p:cNvSpPr>
          <p:nvPr>
            <p:ph type="sldNum" sz="quarter" idx="12"/>
          </p:nvPr>
        </p:nvSpPr>
        <p:spPr/>
        <p:txBody>
          <a:bodyPr/>
          <a:lstStyle/>
          <a:p>
            <a:fld id="{BB1BD67A-42C8-6E49-8D60-907C89E6166D}" type="slidenum">
              <a:rPr lang="en-US" smtClean="0"/>
              <a:t>‹#›</a:t>
            </a:fld>
            <a:endParaRPr lang="en-US"/>
          </a:p>
        </p:txBody>
      </p:sp>
    </p:spTree>
    <p:extLst>
      <p:ext uri="{BB962C8B-B14F-4D97-AF65-F5344CB8AC3E}">
        <p14:creationId xmlns:p14="http://schemas.microsoft.com/office/powerpoint/2010/main" val="210208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F31FF-AA92-4648-821C-0FA84ED526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D52B2C-6526-E74B-9700-5ABBF5BF50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8D763-7302-4C48-9087-86C3F915BFA8}"/>
              </a:ext>
            </a:extLst>
          </p:cNvPr>
          <p:cNvSpPr>
            <a:spLocks noGrp="1"/>
          </p:cNvSpPr>
          <p:nvPr>
            <p:ph type="dt" sz="half" idx="10"/>
          </p:nvPr>
        </p:nvSpPr>
        <p:spPr/>
        <p:txBody>
          <a:bodyPr/>
          <a:lstStyle/>
          <a:p>
            <a:fld id="{7352B162-5492-1B4C-920F-D8681799FA63}" type="datetimeFigureOut">
              <a:rPr lang="en-US" smtClean="0"/>
              <a:t>2/4/20</a:t>
            </a:fld>
            <a:endParaRPr lang="en-US"/>
          </a:p>
        </p:txBody>
      </p:sp>
      <p:sp>
        <p:nvSpPr>
          <p:cNvPr id="5" name="Footer Placeholder 4">
            <a:extLst>
              <a:ext uri="{FF2B5EF4-FFF2-40B4-BE49-F238E27FC236}">
                <a16:creationId xmlns:a16="http://schemas.microsoft.com/office/drawing/2014/main" id="{71E38EC9-505F-D144-846C-F0DEFA978F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85E44-E5E8-BD46-9B1E-48544269F354}"/>
              </a:ext>
            </a:extLst>
          </p:cNvPr>
          <p:cNvSpPr>
            <a:spLocks noGrp="1"/>
          </p:cNvSpPr>
          <p:nvPr>
            <p:ph type="sldNum" sz="quarter" idx="12"/>
          </p:nvPr>
        </p:nvSpPr>
        <p:spPr/>
        <p:txBody>
          <a:bodyPr/>
          <a:lstStyle/>
          <a:p>
            <a:fld id="{BB1BD67A-42C8-6E49-8D60-907C89E6166D}" type="slidenum">
              <a:rPr lang="en-US" smtClean="0"/>
              <a:t>‹#›</a:t>
            </a:fld>
            <a:endParaRPr lang="en-US"/>
          </a:p>
        </p:txBody>
      </p:sp>
    </p:spTree>
    <p:extLst>
      <p:ext uri="{BB962C8B-B14F-4D97-AF65-F5344CB8AC3E}">
        <p14:creationId xmlns:p14="http://schemas.microsoft.com/office/powerpoint/2010/main" val="88373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FE909-E52F-BC49-807A-FFFBB7599B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D645B1-A08A-6144-8412-313E01723F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F8FBFD-C8AB-0F48-9F34-06A7C41F1F0D}"/>
              </a:ext>
            </a:extLst>
          </p:cNvPr>
          <p:cNvSpPr>
            <a:spLocks noGrp="1"/>
          </p:cNvSpPr>
          <p:nvPr>
            <p:ph type="dt" sz="half" idx="10"/>
          </p:nvPr>
        </p:nvSpPr>
        <p:spPr/>
        <p:txBody>
          <a:bodyPr/>
          <a:lstStyle/>
          <a:p>
            <a:fld id="{7352B162-5492-1B4C-920F-D8681799FA63}" type="datetimeFigureOut">
              <a:rPr lang="en-US" smtClean="0"/>
              <a:t>2/4/20</a:t>
            </a:fld>
            <a:endParaRPr lang="en-US"/>
          </a:p>
        </p:txBody>
      </p:sp>
      <p:sp>
        <p:nvSpPr>
          <p:cNvPr id="5" name="Footer Placeholder 4">
            <a:extLst>
              <a:ext uri="{FF2B5EF4-FFF2-40B4-BE49-F238E27FC236}">
                <a16:creationId xmlns:a16="http://schemas.microsoft.com/office/drawing/2014/main" id="{7284BCC3-EA0F-524A-8C5F-2DA400AEB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46D2B-8840-8740-88B0-63EF2E6427AE}"/>
              </a:ext>
            </a:extLst>
          </p:cNvPr>
          <p:cNvSpPr>
            <a:spLocks noGrp="1"/>
          </p:cNvSpPr>
          <p:nvPr>
            <p:ph type="sldNum" sz="quarter" idx="12"/>
          </p:nvPr>
        </p:nvSpPr>
        <p:spPr/>
        <p:txBody>
          <a:bodyPr/>
          <a:lstStyle/>
          <a:p>
            <a:fld id="{BB1BD67A-42C8-6E49-8D60-907C89E6166D}" type="slidenum">
              <a:rPr lang="en-US" smtClean="0"/>
              <a:t>‹#›</a:t>
            </a:fld>
            <a:endParaRPr lang="en-US"/>
          </a:p>
        </p:txBody>
      </p:sp>
    </p:spTree>
    <p:extLst>
      <p:ext uri="{BB962C8B-B14F-4D97-AF65-F5344CB8AC3E}">
        <p14:creationId xmlns:p14="http://schemas.microsoft.com/office/powerpoint/2010/main" val="386240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83E6-7D4D-124F-9409-6323583F5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D3891D-0450-4A43-921F-36A4DA4386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040F8-8EC4-C142-8EEE-C3C1D64F9B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F536B9-C12F-FC48-B9DF-DEB9D69E6792}"/>
              </a:ext>
            </a:extLst>
          </p:cNvPr>
          <p:cNvSpPr>
            <a:spLocks noGrp="1"/>
          </p:cNvSpPr>
          <p:nvPr>
            <p:ph type="dt" sz="half" idx="10"/>
          </p:nvPr>
        </p:nvSpPr>
        <p:spPr/>
        <p:txBody>
          <a:bodyPr/>
          <a:lstStyle/>
          <a:p>
            <a:fld id="{7352B162-5492-1B4C-920F-D8681799FA63}" type="datetimeFigureOut">
              <a:rPr lang="en-US" smtClean="0"/>
              <a:t>2/4/20</a:t>
            </a:fld>
            <a:endParaRPr lang="en-US"/>
          </a:p>
        </p:txBody>
      </p:sp>
      <p:sp>
        <p:nvSpPr>
          <p:cNvPr id="6" name="Footer Placeholder 5">
            <a:extLst>
              <a:ext uri="{FF2B5EF4-FFF2-40B4-BE49-F238E27FC236}">
                <a16:creationId xmlns:a16="http://schemas.microsoft.com/office/drawing/2014/main" id="{F2349F1E-A581-4947-8C22-D6D253C7B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C9C96B-0A30-5643-8CA1-3ADA2E05B0F4}"/>
              </a:ext>
            </a:extLst>
          </p:cNvPr>
          <p:cNvSpPr>
            <a:spLocks noGrp="1"/>
          </p:cNvSpPr>
          <p:nvPr>
            <p:ph type="sldNum" sz="quarter" idx="12"/>
          </p:nvPr>
        </p:nvSpPr>
        <p:spPr/>
        <p:txBody>
          <a:bodyPr/>
          <a:lstStyle/>
          <a:p>
            <a:fld id="{BB1BD67A-42C8-6E49-8D60-907C89E6166D}" type="slidenum">
              <a:rPr lang="en-US" smtClean="0"/>
              <a:t>‹#›</a:t>
            </a:fld>
            <a:endParaRPr lang="en-US"/>
          </a:p>
        </p:txBody>
      </p:sp>
    </p:spTree>
    <p:extLst>
      <p:ext uri="{BB962C8B-B14F-4D97-AF65-F5344CB8AC3E}">
        <p14:creationId xmlns:p14="http://schemas.microsoft.com/office/powerpoint/2010/main" val="411905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D9DD8-AF99-3742-B541-25CC73BAD4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CD35A2-2DAB-1042-BE97-E27B212FCD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2537ED-5988-9243-8539-310B590DE7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9F8645-5029-7248-9518-55A019C5B3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0A0F38-3E89-0C45-BE04-4678B162034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6FFE7-6083-0E44-B168-A278938688CA}"/>
              </a:ext>
            </a:extLst>
          </p:cNvPr>
          <p:cNvSpPr>
            <a:spLocks noGrp="1"/>
          </p:cNvSpPr>
          <p:nvPr>
            <p:ph type="dt" sz="half" idx="10"/>
          </p:nvPr>
        </p:nvSpPr>
        <p:spPr/>
        <p:txBody>
          <a:bodyPr/>
          <a:lstStyle/>
          <a:p>
            <a:fld id="{7352B162-5492-1B4C-920F-D8681799FA63}" type="datetimeFigureOut">
              <a:rPr lang="en-US" smtClean="0"/>
              <a:t>2/4/20</a:t>
            </a:fld>
            <a:endParaRPr lang="en-US"/>
          </a:p>
        </p:txBody>
      </p:sp>
      <p:sp>
        <p:nvSpPr>
          <p:cNvPr id="8" name="Footer Placeholder 7">
            <a:extLst>
              <a:ext uri="{FF2B5EF4-FFF2-40B4-BE49-F238E27FC236}">
                <a16:creationId xmlns:a16="http://schemas.microsoft.com/office/drawing/2014/main" id="{C263E799-B9DC-C74F-BCC4-731364D377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E60B27-F0CA-E349-8640-0C706ABE6C7C}"/>
              </a:ext>
            </a:extLst>
          </p:cNvPr>
          <p:cNvSpPr>
            <a:spLocks noGrp="1"/>
          </p:cNvSpPr>
          <p:nvPr>
            <p:ph type="sldNum" sz="quarter" idx="12"/>
          </p:nvPr>
        </p:nvSpPr>
        <p:spPr/>
        <p:txBody>
          <a:bodyPr/>
          <a:lstStyle/>
          <a:p>
            <a:fld id="{BB1BD67A-42C8-6E49-8D60-907C89E6166D}" type="slidenum">
              <a:rPr lang="en-US" smtClean="0"/>
              <a:t>‹#›</a:t>
            </a:fld>
            <a:endParaRPr lang="en-US"/>
          </a:p>
        </p:txBody>
      </p:sp>
    </p:spTree>
    <p:extLst>
      <p:ext uri="{BB962C8B-B14F-4D97-AF65-F5344CB8AC3E}">
        <p14:creationId xmlns:p14="http://schemas.microsoft.com/office/powerpoint/2010/main" val="202369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E949-DB53-7C43-91D9-9E7F6DC301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AD67F7-6FB2-E04C-A43A-6E746EE7D960}"/>
              </a:ext>
            </a:extLst>
          </p:cNvPr>
          <p:cNvSpPr>
            <a:spLocks noGrp="1"/>
          </p:cNvSpPr>
          <p:nvPr>
            <p:ph type="dt" sz="half" idx="10"/>
          </p:nvPr>
        </p:nvSpPr>
        <p:spPr/>
        <p:txBody>
          <a:bodyPr/>
          <a:lstStyle/>
          <a:p>
            <a:fld id="{7352B162-5492-1B4C-920F-D8681799FA63}" type="datetimeFigureOut">
              <a:rPr lang="en-US" smtClean="0"/>
              <a:t>2/4/20</a:t>
            </a:fld>
            <a:endParaRPr lang="en-US"/>
          </a:p>
        </p:txBody>
      </p:sp>
      <p:sp>
        <p:nvSpPr>
          <p:cNvPr id="4" name="Footer Placeholder 3">
            <a:extLst>
              <a:ext uri="{FF2B5EF4-FFF2-40B4-BE49-F238E27FC236}">
                <a16:creationId xmlns:a16="http://schemas.microsoft.com/office/drawing/2014/main" id="{BAB59B0C-72EB-354C-AC98-EC721D789F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D8A1D9-29C1-3942-B234-B2A3D96C5BF2}"/>
              </a:ext>
            </a:extLst>
          </p:cNvPr>
          <p:cNvSpPr>
            <a:spLocks noGrp="1"/>
          </p:cNvSpPr>
          <p:nvPr>
            <p:ph type="sldNum" sz="quarter" idx="12"/>
          </p:nvPr>
        </p:nvSpPr>
        <p:spPr/>
        <p:txBody>
          <a:bodyPr/>
          <a:lstStyle/>
          <a:p>
            <a:fld id="{BB1BD67A-42C8-6E49-8D60-907C89E6166D}" type="slidenum">
              <a:rPr lang="en-US" smtClean="0"/>
              <a:t>‹#›</a:t>
            </a:fld>
            <a:endParaRPr lang="en-US"/>
          </a:p>
        </p:txBody>
      </p:sp>
    </p:spTree>
    <p:extLst>
      <p:ext uri="{BB962C8B-B14F-4D97-AF65-F5344CB8AC3E}">
        <p14:creationId xmlns:p14="http://schemas.microsoft.com/office/powerpoint/2010/main" val="4148806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66B428-CAFC-8C42-9C8F-C711CC5934E3}"/>
              </a:ext>
            </a:extLst>
          </p:cNvPr>
          <p:cNvSpPr>
            <a:spLocks noGrp="1"/>
          </p:cNvSpPr>
          <p:nvPr>
            <p:ph type="dt" sz="half" idx="10"/>
          </p:nvPr>
        </p:nvSpPr>
        <p:spPr/>
        <p:txBody>
          <a:bodyPr/>
          <a:lstStyle/>
          <a:p>
            <a:fld id="{7352B162-5492-1B4C-920F-D8681799FA63}" type="datetimeFigureOut">
              <a:rPr lang="en-US" smtClean="0"/>
              <a:t>2/4/20</a:t>
            </a:fld>
            <a:endParaRPr lang="en-US"/>
          </a:p>
        </p:txBody>
      </p:sp>
      <p:sp>
        <p:nvSpPr>
          <p:cNvPr id="3" name="Footer Placeholder 2">
            <a:extLst>
              <a:ext uri="{FF2B5EF4-FFF2-40B4-BE49-F238E27FC236}">
                <a16:creationId xmlns:a16="http://schemas.microsoft.com/office/drawing/2014/main" id="{3F42A6BF-75D4-3947-A9D6-39EB473C88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83D0D5-E3FC-E64F-9576-0942BBA625CE}"/>
              </a:ext>
            </a:extLst>
          </p:cNvPr>
          <p:cNvSpPr>
            <a:spLocks noGrp="1"/>
          </p:cNvSpPr>
          <p:nvPr>
            <p:ph type="sldNum" sz="quarter" idx="12"/>
          </p:nvPr>
        </p:nvSpPr>
        <p:spPr/>
        <p:txBody>
          <a:bodyPr/>
          <a:lstStyle/>
          <a:p>
            <a:fld id="{BB1BD67A-42C8-6E49-8D60-907C89E6166D}" type="slidenum">
              <a:rPr lang="en-US" smtClean="0"/>
              <a:t>‹#›</a:t>
            </a:fld>
            <a:endParaRPr lang="en-US"/>
          </a:p>
        </p:txBody>
      </p:sp>
    </p:spTree>
    <p:extLst>
      <p:ext uri="{BB962C8B-B14F-4D97-AF65-F5344CB8AC3E}">
        <p14:creationId xmlns:p14="http://schemas.microsoft.com/office/powerpoint/2010/main" val="149026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F90F-7225-4E4F-9628-5D7026C8D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AE171D-936E-3947-8359-75B98BAA18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59711C-D68B-714D-BE4B-9FA1692A0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0C8249-16F6-084E-BD8B-96A30EF4F23E}"/>
              </a:ext>
            </a:extLst>
          </p:cNvPr>
          <p:cNvSpPr>
            <a:spLocks noGrp="1"/>
          </p:cNvSpPr>
          <p:nvPr>
            <p:ph type="dt" sz="half" idx="10"/>
          </p:nvPr>
        </p:nvSpPr>
        <p:spPr/>
        <p:txBody>
          <a:bodyPr/>
          <a:lstStyle/>
          <a:p>
            <a:fld id="{7352B162-5492-1B4C-920F-D8681799FA63}" type="datetimeFigureOut">
              <a:rPr lang="en-US" smtClean="0"/>
              <a:t>2/4/20</a:t>
            </a:fld>
            <a:endParaRPr lang="en-US"/>
          </a:p>
        </p:txBody>
      </p:sp>
      <p:sp>
        <p:nvSpPr>
          <p:cNvPr id="6" name="Footer Placeholder 5">
            <a:extLst>
              <a:ext uri="{FF2B5EF4-FFF2-40B4-BE49-F238E27FC236}">
                <a16:creationId xmlns:a16="http://schemas.microsoft.com/office/drawing/2014/main" id="{2B6CCD68-FD2C-3243-BEA6-DA2AC343BA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DCB30-8FB0-A148-A46F-23AE19DFC4FD}"/>
              </a:ext>
            </a:extLst>
          </p:cNvPr>
          <p:cNvSpPr>
            <a:spLocks noGrp="1"/>
          </p:cNvSpPr>
          <p:nvPr>
            <p:ph type="sldNum" sz="quarter" idx="12"/>
          </p:nvPr>
        </p:nvSpPr>
        <p:spPr/>
        <p:txBody>
          <a:bodyPr/>
          <a:lstStyle/>
          <a:p>
            <a:fld id="{BB1BD67A-42C8-6E49-8D60-907C89E6166D}" type="slidenum">
              <a:rPr lang="en-US" smtClean="0"/>
              <a:t>‹#›</a:t>
            </a:fld>
            <a:endParaRPr lang="en-US"/>
          </a:p>
        </p:txBody>
      </p:sp>
    </p:spTree>
    <p:extLst>
      <p:ext uri="{BB962C8B-B14F-4D97-AF65-F5344CB8AC3E}">
        <p14:creationId xmlns:p14="http://schemas.microsoft.com/office/powerpoint/2010/main" val="300861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F18C-AE92-FF48-A2BD-3DC0003BE5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B5523F-34F0-224B-AA7D-C25EBF623C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69A0EF-1D49-8241-AE94-FC9CFD3E5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2FE159-71E6-B842-BE0A-ADE52E7F49B1}"/>
              </a:ext>
            </a:extLst>
          </p:cNvPr>
          <p:cNvSpPr>
            <a:spLocks noGrp="1"/>
          </p:cNvSpPr>
          <p:nvPr>
            <p:ph type="dt" sz="half" idx="10"/>
          </p:nvPr>
        </p:nvSpPr>
        <p:spPr/>
        <p:txBody>
          <a:bodyPr/>
          <a:lstStyle/>
          <a:p>
            <a:fld id="{7352B162-5492-1B4C-920F-D8681799FA63}" type="datetimeFigureOut">
              <a:rPr lang="en-US" smtClean="0"/>
              <a:t>2/4/20</a:t>
            </a:fld>
            <a:endParaRPr lang="en-US"/>
          </a:p>
        </p:txBody>
      </p:sp>
      <p:sp>
        <p:nvSpPr>
          <p:cNvPr id="6" name="Footer Placeholder 5">
            <a:extLst>
              <a:ext uri="{FF2B5EF4-FFF2-40B4-BE49-F238E27FC236}">
                <a16:creationId xmlns:a16="http://schemas.microsoft.com/office/drawing/2014/main" id="{F98EEDF5-5262-AB4E-8374-EA5BA935FF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362811-78BD-C948-B353-1717AE91028E}"/>
              </a:ext>
            </a:extLst>
          </p:cNvPr>
          <p:cNvSpPr>
            <a:spLocks noGrp="1"/>
          </p:cNvSpPr>
          <p:nvPr>
            <p:ph type="sldNum" sz="quarter" idx="12"/>
          </p:nvPr>
        </p:nvSpPr>
        <p:spPr/>
        <p:txBody>
          <a:bodyPr/>
          <a:lstStyle/>
          <a:p>
            <a:fld id="{BB1BD67A-42C8-6E49-8D60-907C89E6166D}" type="slidenum">
              <a:rPr lang="en-US" smtClean="0"/>
              <a:t>‹#›</a:t>
            </a:fld>
            <a:endParaRPr lang="en-US"/>
          </a:p>
        </p:txBody>
      </p:sp>
    </p:spTree>
    <p:extLst>
      <p:ext uri="{BB962C8B-B14F-4D97-AF65-F5344CB8AC3E}">
        <p14:creationId xmlns:p14="http://schemas.microsoft.com/office/powerpoint/2010/main" val="204330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BC1458-7C51-754D-8235-3FF6F2165A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9A2DDE-EF93-B64E-A06A-AE5C810AEA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00042-3BC2-6B4C-94DC-41167EA24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2B162-5492-1B4C-920F-D8681799FA63}" type="datetimeFigureOut">
              <a:rPr lang="en-US" smtClean="0"/>
              <a:t>2/4/20</a:t>
            </a:fld>
            <a:endParaRPr lang="en-US"/>
          </a:p>
        </p:txBody>
      </p:sp>
      <p:sp>
        <p:nvSpPr>
          <p:cNvPr id="5" name="Footer Placeholder 4">
            <a:extLst>
              <a:ext uri="{FF2B5EF4-FFF2-40B4-BE49-F238E27FC236}">
                <a16:creationId xmlns:a16="http://schemas.microsoft.com/office/drawing/2014/main" id="{2564C367-4766-0846-BECD-85B0FB2261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4A6C3-DF37-EA4A-A3E7-6ED9D1DA58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BD67A-42C8-6E49-8D60-907C89E6166D}" type="slidenum">
              <a:rPr lang="en-US" smtClean="0"/>
              <a:t>‹#›</a:t>
            </a:fld>
            <a:endParaRPr lang="en-US"/>
          </a:p>
        </p:txBody>
      </p:sp>
    </p:spTree>
    <p:extLst>
      <p:ext uri="{BB962C8B-B14F-4D97-AF65-F5344CB8AC3E}">
        <p14:creationId xmlns:p14="http://schemas.microsoft.com/office/powerpoint/2010/main" val="3135956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scu.edu/ethics/focus-areas/internet-ethics/resources/targeting-a-broken-hear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4134" y="1100669"/>
            <a:ext cx="8686799" cy="5469465"/>
          </a:xfrm>
        </p:spPr>
        <p:txBody>
          <a:bodyPr>
            <a:normAutofit/>
          </a:bodyPr>
          <a:lstStyle/>
          <a:p>
            <a:pPr marL="0" indent="0">
              <a:buNone/>
            </a:pPr>
            <a:endParaRPr lang="en-US" sz="2600" dirty="0">
              <a:latin typeface="Times New Roman"/>
              <a:cs typeface="Times New Roman"/>
            </a:endParaRPr>
          </a:p>
          <a:p>
            <a:pPr marL="0" indent="0">
              <a:buNone/>
            </a:pPr>
            <a:endParaRPr lang="en-US" sz="2600" dirty="0">
              <a:latin typeface="Times New Roman"/>
              <a:cs typeface="Times New Roman"/>
            </a:endParaRPr>
          </a:p>
          <a:p>
            <a:pPr marL="514350" indent="-514350">
              <a:buFont typeface="+mj-lt"/>
              <a:buAutoNum type="arabicPeriod" startAt="6"/>
            </a:pPr>
            <a:endParaRPr lang="en-US" sz="2600" dirty="0">
              <a:latin typeface="Times New Roman"/>
              <a:cs typeface="Times New Roman"/>
            </a:endParaRPr>
          </a:p>
          <a:p>
            <a:pPr marL="514350" indent="-514350">
              <a:buFont typeface="+mj-lt"/>
              <a:buAutoNum type="arabicPeriod" startAt="6"/>
            </a:pPr>
            <a:endParaRPr lang="en-US" sz="2600" dirty="0">
              <a:latin typeface="Times New Roman"/>
              <a:cs typeface="Times New Roman"/>
            </a:endParaRPr>
          </a:p>
          <a:p>
            <a:pPr marL="0" indent="0">
              <a:buNone/>
            </a:pPr>
            <a:endParaRPr lang="en-US" sz="2600" dirty="0">
              <a:latin typeface="Times New Roman"/>
              <a:cs typeface="Times New Roman"/>
            </a:endParaRPr>
          </a:p>
          <a:p>
            <a:pPr marL="0" indent="0">
              <a:buNone/>
            </a:pPr>
            <a:endParaRPr lang="en-US" dirty="0">
              <a:latin typeface="Times New Roman"/>
              <a:cs typeface="Times New Roman"/>
            </a:endParaRPr>
          </a:p>
          <a:p>
            <a:pPr marL="0" indent="0">
              <a:buNone/>
            </a:pPr>
            <a:endParaRPr lang="en-US" sz="6000" i="1" dirty="0">
              <a:latin typeface="Times New Roman"/>
              <a:cs typeface="Times New Roman"/>
            </a:endParaRPr>
          </a:p>
        </p:txBody>
      </p:sp>
      <p:sp>
        <p:nvSpPr>
          <p:cNvPr id="6" name="TextBox 5"/>
          <p:cNvSpPr txBox="1"/>
          <p:nvPr/>
        </p:nvSpPr>
        <p:spPr>
          <a:xfrm>
            <a:off x="2489201" y="2133601"/>
            <a:ext cx="7399867"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0" dirty="0"/>
              <a:t>Normative- Ethics</a:t>
            </a:r>
          </a:p>
        </p:txBody>
      </p:sp>
    </p:spTree>
    <p:extLst>
      <p:ext uri="{BB962C8B-B14F-4D97-AF65-F5344CB8AC3E}">
        <p14:creationId xmlns:p14="http://schemas.microsoft.com/office/powerpoint/2010/main" val="290796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Moral Theories: Act Centered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6577233"/>
              </p:ext>
            </p:extLst>
          </p:nvPr>
        </p:nvGraphicFramePr>
        <p:xfrm>
          <a:off x="573206" y="890588"/>
          <a:ext cx="9943982" cy="1946922"/>
        </p:xfrm>
        <a:graphic>
          <a:graphicData uri="http://schemas.openxmlformats.org/drawingml/2006/table">
            <a:tbl>
              <a:tblPr firstRow="1" bandRow="1">
                <a:tableStyleId>{3C2FFA5D-87B4-456A-9821-1D502468CF0F}</a:tableStyleId>
              </a:tblPr>
              <a:tblGrid>
                <a:gridCol w="1476223">
                  <a:extLst>
                    <a:ext uri="{9D8B030D-6E8A-4147-A177-3AD203B41FA5}">
                      <a16:colId xmlns:a16="http://schemas.microsoft.com/office/drawing/2014/main" val="20000"/>
                    </a:ext>
                  </a:extLst>
                </a:gridCol>
                <a:gridCol w="1597857">
                  <a:extLst>
                    <a:ext uri="{9D8B030D-6E8A-4147-A177-3AD203B41FA5}">
                      <a16:colId xmlns:a16="http://schemas.microsoft.com/office/drawing/2014/main" val="20001"/>
                    </a:ext>
                  </a:extLst>
                </a:gridCol>
                <a:gridCol w="3095848">
                  <a:extLst>
                    <a:ext uri="{9D8B030D-6E8A-4147-A177-3AD203B41FA5}">
                      <a16:colId xmlns:a16="http://schemas.microsoft.com/office/drawing/2014/main" val="20002"/>
                    </a:ext>
                  </a:extLst>
                </a:gridCol>
                <a:gridCol w="3774054">
                  <a:extLst>
                    <a:ext uri="{9D8B030D-6E8A-4147-A177-3AD203B41FA5}">
                      <a16:colId xmlns:a16="http://schemas.microsoft.com/office/drawing/2014/main" val="20003"/>
                    </a:ext>
                  </a:extLst>
                </a:gridCol>
              </a:tblGrid>
              <a:tr h="310048">
                <a:tc>
                  <a:txBody>
                    <a:bodyPr/>
                    <a:lstStyle/>
                    <a:p>
                      <a:endParaRPr lang="en-US" dirty="0"/>
                    </a:p>
                  </a:txBody>
                  <a:tcPr/>
                </a:tc>
                <a:tc>
                  <a:txBody>
                    <a:bodyPr/>
                    <a:lstStyle/>
                    <a:p>
                      <a:endParaRPr lang="en-US" dirty="0"/>
                    </a:p>
                  </a:txBody>
                  <a:tcPr/>
                </a:tc>
                <a:tc>
                  <a:txBody>
                    <a:bodyPr/>
                    <a:lstStyle/>
                    <a:p>
                      <a:endParaRPr lang="en-US" dirty="0"/>
                    </a:p>
                  </a:txBody>
                  <a:tcPr>
                    <a:lnR w="12700" cap="flat" cmpd="sng" algn="ctr">
                      <a:solidFill>
                        <a:srgbClr val="000000"/>
                      </a:solidFill>
                      <a:prstDash val="solid"/>
                      <a:round/>
                      <a:headEnd type="none" w="med" len="med"/>
                      <a:tailEnd type="none" w="med" len="med"/>
                    </a:lnR>
                  </a:tcPr>
                </a:tc>
                <a:tc>
                  <a:txBody>
                    <a:bodyPr/>
                    <a:lstStyle/>
                    <a:p>
                      <a:endParaRPr lang="en-US" dirty="0"/>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310048">
                <a:tc>
                  <a:txBody>
                    <a:bodyPr/>
                    <a:lstStyle/>
                    <a:p>
                      <a:r>
                        <a:rPr lang="en-US" sz="2400" dirty="0"/>
                        <a:t>Action</a:t>
                      </a:r>
                    </a:p>
                  </a:txBody>
                  <a:tcPr/>
                </a:tc>
                <a:tc>
                  <a:txBody>
                    <a:bodyPr/>
                    <a:lstStyle/>
                    <a:p>
                      <a:r>
                        <a:rPr lang="en-US" sz="2400" dirty="0"/>
                        <a:t>Intention</a:t>
                      </a:r>
                    </a:p>
                  </a:txBody>
                  <a:tcPr/>
                </a:tc>
                <a:tc>
                  <a:txBody>
                    <a:bodyPr/>
                    <a:lstStyle/>
                    <a:p>
                      <a:r>
                        <a:rPr lang="en-US" sz="2400" dirty="0"/>
                        <a:t>Consequence</a:t>
                      </a:r>
                    </a:p>
                  </a:txBody>
                  <a:tcPr>
                    <a:lnR w="12700" cap="flat" cmpd="sng" algn="ctr">
                      <a:solidFill>
                        <a:srgbClr val="000000"/>
                      </a:solidFill>
                      <a:prstDash val="solid"/>
                      <a:round/>
                      <a:headEnd type="none" w="med" len="med"/>
                      <a:tailEnd type="none" w="med" len="med"/>
                    </a:lnR>
                  </a:tcPr>
                </a:tc>
                <a:tc>
                  <a:txBody>
                    <a:bodyPr/>
                    <a:lstStyle/>
                    <a:p>
                      <a:r>
                        <a:rPr lang="en-US" sz="2400" dirty="0"/>
                        <a:t>Moral Evaluation</a:t>
                      </a:r>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1"/>
                  </a:ext>
                </a:extLst>
              </a:tr>
              <a:tr h="310048">
                <a:tc>
                  <a:txBody>
                    <a:bodyPr/>
                    <a:lstStyle/>
                    <a:p>
                      <a:r>
                        <a:rPr lang="en-US" sz="2400" dirty="0"/>
                        <a:t>Pushing</a:t>
                      </a:r>
                    </a:p>
                  </a:txBody>
                  <a:tcPr/>
                </a:tc>
                <a:tc>
                  <a:txBody>
                    <a:bodyPr/>
                    <a:lstStyle/>
                    <a:p>
                      <a:r>
                        <a:rPr lang="en-US" sz="2400" dirty="0"/>
                        <a:t>To Save</a:t>
                      </a:r>
                    </a:p>
                  </a:txBody>
                  <a:tcPr/>
                </a:tc>
                <a:tc>
                  <a:txBody>
                    <a:bodyPr/>
                    <a:lstStyle/>
                    <a:p>
                      <a:r>
                        <a:rPr lang="en-US" sz="2400" dirty="0"/>
                        <a:t>Death</a:t>
                      </a:r>
                    </a:p>
                  </a:txBody>
                  <a:tcPr>
                    <a:lnR w="12700" cap="flat" cmpd="sng" algn="ctr">
                      <a:solidFill>
                        <a:srgbClr val="000000"/>
                      </a:solidFill>
                      <a:prstDash val="solid"/>
                      <a:round/>
                      <a:headEnd type="none" w="med" len="med"/>
                      <a:tailEnd type="none" w="med" len="med"/>
                    </a:lnR>
                  </a:tcPr>
                </a:tc>
                <a:tc>
                  <a:txBody>
                    <a:bodyPr/>
                    <a:lstStyle/>
                    <a:p>
                      <a:r>
                        <a:rPr lang="en-US" sz="2400" dirty="0"/>
                        <a:t>?????</a:t>
                      </a:r>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2"/>
                  </a:ext>
                </a:extLst>
              </a:tr>
              <a:tr h="666762">
                <a:tc>
                  <a:txBody>
                    <a:bodyPr/>
                    <a:lstStyle/>
                    <a:p>
                      <a:r>
                        <a:rPr lang="en-US" sz="2400" dirty="0"/>
                        <a:t>Pushing </a:t>
                      </a:r>
                    </a:p>
                  </a:txBody>
                  <a:tcPr/>
                </a:tc>
                <a:tc>
                  <a:txBody>
                    <a:bodyPr/>
                    <a:lstStyle/>
                    <a:p>
                      <a:r>
                        <a:rPr lang="en-US" sz="2400" dirty="0"/>
                        <a:t>To Kill</a:t>
                      </a:r>
                    </a:p>
                  </a:txBody>
                  <a:tcPr/>
                </a:tc>
                <a:tc>
                  <a:txBody>
                    <a:bodyPr/>
                    <a:lstStyle/>
                    <a:p>
                      <a:r>
                        <a:rPr lang="en-US" sz="2400" dirty="0"/>
                        <a:t>Save</a:t>
                      </a:r>
                    </a:p>
                  </a:txBody>
                  <a:tcPr>
                    <a:lnR w="12700" cap="flat" cmpd="sng" algn="ctr">
                      <a:solidFill>
                        <a:srgbClr val="000000"/>
                      </a:solidFill>
                      <a:prstDash val="solid"/>
                      <a:round/>
                      <a:headEnd type="none" w="med" len="med"/>
                      <a:tailEnd type="none" w="med" len="med"/>
                    </a:lnR>
                  </a:tcPr>
                </a:tc>
                <a:tc>
                  <a:txBody>
                    <a:bodyPr/>
                    <a:lstStyle/>
                    <a:p>
                      <a:r>
                        <a:rPr lang="en-US" sz="2400" dirty="0"/>
                        <a:t>?????</a:t>
                      </a:r>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5" name="TextBox 4"/>
          <p:cNvSpPr txBox="1"/>
          <p:nvPr/>
        </p:nvSpPr>
        <p:spPr>
          <a:xfrm>
            <a:off x="573206" y="3084846"/>
            <a:ext cx="9943982" cy="4093428"/>
          </a:xfrm>
          <a:prstGeom prst="rect">
            <a:avLst/>
          </a:prstGeom>
          <a:noFill/>
        </p:spPr>
        <p:txBody>
          <a:bodyPr wrap="square" rtlCol="0">
            <a:spAutoFit/>
          </a:bodyPr>
          <a:lstStyle/>
          <a:p>
            <a:r>
              <a:rPr lang="en-US" sz="2400" dirty="0"/>
              <a:t>Questions:</a:t>
            </a:r>
          </a:p>
          <a:p>
            <a:endParaRPr lang="en-US" sz="2400" dirty="0"/>
          </a:p>
          <a:p>
            <a:r>
              <a:rPr lang="en-US" sz="2800" dirty="0"/>
              <a:t>Is pushing with </a:t>
            </a:r>
            <a:r>
              <a:rPr lang="en-US" sz="2800" i="1" dirty="0"/>
              <a:t>the intention to save </a:t>
            </a:r>
            <a:r>
              <a:rPr lang="en-US" sz="2800" dirty="0"/>
              <a:t>and the result of </a:t>
            </a:r>
            <a:r>
              <a:rPr lang="en-US" sz="2800" i="1" dirty="0"/>
              <a:t>killing </a:t>
            </a:r>
            <a:r>
              <a:rPr lang="en-US" sz="2800" b="1" dirty="0"/>
              <a:t>worse</a:t>
            </a:r>
            <a:r>
              <a:rPr lang="en-US" sz="2800" i="1" dirty="0"/>
              <a:t> </a:t>
            </a:r>
            <a:r>
              <a:rPr lang="en-US" sz="2800" b="1" dirty="0"/>
              <a:t>than</a:t>
            </a:r>
            <a:r>
              <a:rPr lang="en-US" sz="2800" dirty="0"/>
              <a:t> or </a:t>
            </a:r>
            <a:r>
              <a:rPr lang="en-US" sz="2800" b="1" dirty="0"/>
              <a:t>better</a:t>
            </a:r>
            <a:r>
              <a:rPr lang="en-US" sz="2800" i="1" dirty="0"/>
              <a:t> </a:t>
            </a:r>
            <a:r>
              <a:rPr lang="en-US" sz="2800" b="1" dirty="0"/>
              <a:t>than</a:t>
            </a:r>
            <a:r>
              <a:rPr lang="en-US" sz="2800" dirty="0"/>
              <a:t> pushing with the </a:t>
            </a:r>
            <a:r>
              <a:rPr lang="en-US" sz="2800" i="1" dirty="0"/>
              <a:t>intention to kill </a:t>
            </a:r>
            <a:r>
              <a:rPr lang="en-US" sz="2800" dirty="0"/>
              <a:t>and the result of saving?</a:t>
            </a:r>
          </a:p>
          <a:p>
            <a:endParaRPr lang="en-US" sz="2800" dirty="0"/>
          </a:p>
          <a:p>
            <a:r>
              <a:rPr lang="en-US" sz="2800" dirty="0"/>
              <a:t>Are intentions or consequences more important in evaluating the morality of an action? Are they equally important?</a:t>
            </a:r>
          </a:p>
          <a:p>
            <a:endParaRPr lang="en-US" sz="2200" dirty="0"/>
          </a:p>
          <a:p>
            <a:r>
              <a:rPr lang="en-US" sz="2200" dirty="0"/>
              <a:t> </a:t>
            </a:r>
          </a:p>
        </p:txBody>
      </p:sp>
    </p:spTree>
    <p:extLst>
      <p:ext uri="{BB962C8B-B14F-4D97-AF65-F5344CB8AC3E}">
        <p14:creationId xmlns:p14="http://schemas.microsoft.com/office/powerpoint/2010/main" val="2860272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Act-Centered </a:t>
            </a:r>
            <a:r>
              <a:rPr lang="en-US" sz="2800" b="1" dirty="0">
                <a:sym typeface="Wingdings"/>
              </a:rPr>
              <a:t> Consequence Based  Act Utilitarianism</a:t>
            </a:r>
            <a:endParaRPr lang="en-US" sz="2800" b="1" dirty="0"/>
          </a:p>
        </p:txBody>
      </p:sp>
      <p:sp>
        <p:nvSpPr>
          <p:cNvPr id="3" name="Content Placeholder 2"/>
          <p:cNvSpPr>
            <a:spLocks noGrp="1"/>
          </p:cNvSpPr>
          <p:nvPr>
            <p:ph idx="1"/>
          </p:nvPr>
        </p:nvSpPr>
        <p:spPr>
          <a:xfrm>
            <a:off x="354842" y="890556"/>
            <a:ext cx="10163067" cy="5794262"/>
          </a:xfrm>
        </p:spPr>
        <p:txBody>
          <a:bodyPr>
            <a:normAutofit/>
          </a:bodyPr>
          <a:lstStyle/>
          <a:p>
            <a:r>
              <a:rPr lang="en-US" sz="2400" dirty="0"/>
              <a:t>A common format for a moral problem:</a:t>
            </a:r>
          </a:p>
          <a:p>
            <a:endParaRPr lang="en-US" sz="2400" dirty="0"/>
          </a:p>
          <a:p>
            <a:pPr marL="0" indent="0">
              <a:buNone/>
            </a:pPr>
            <a:r>
              <a:rPr lang="en-US" sz="2400" dirty="0"/>
              <a:t>We have a serious problem X.</a:t>
            </a:r>
          </a:p>
          <a:p>
            <a:pPr marL="0" indent="0">
              <a:buNone/>
            </a:pPr>
            <a:endParaRPr lang="en-US" sz="2400" dirty="0"/>
          </a:p>
          <a:p>
            <a:pPr marL="0" indent="0">
              <a:buNone/>
            </a:pPr>
            <a:r>
              <a:rPr lang="en-US" sz="2400" dirty="0"/>
              <a:t>We can do either A, B, or C.</a:t>
            </a:r>
          </a:p>
          <a:p>
            <a:pPr marL="0" indent="0">
              <a:buNone/>
            </a:pPr>
            <a:br>
              <a:rPr lang="en-US" sz="2400" dirty="0"/>
            </a:br>
            <a:r>
              <a:rPr lang="en-US" sz="2400" dirty="0"/>
              <a:t>The consequence of doing A and B are bad.</a:t>
            </a:r>
          </a:p>
          <a:p>
            <a:pPr marL="0" indent="0">
              <a:buNone/>
            </a:pPr>
            <a:endParaRPr lang="en-US" sz="2400" dirty="0"/>
          </a:p>
          <a:p>
            <a:pPr marL="0" indent="0">
              <a:buNone/>
            </a:pPr>
            <a:r>
              <a:rPr lang="en-US" sz="2400" dirty="0"/>
              <a:t>The consequences of doing C are good.</a:t>
            </a:r>
          </a:p>
          <a:p>
            <a:pPr marL="0" indent="0">
              <a:buNone/>
            </a:pPr>
            <a:endParaRPr lang="en-US" sz="2400" dirty="0"/>
          </a:p>
          <a:p>
            <a:pPr marL="0" indent="0">
              <a:buNone/>
            </a:pPr>
            <a:r>
              <a:rPr lang="en-US" sz="2400" dirty="0"/>
              <a:t>So, we should do C. </a:t>
            </a:r>
          </a:p>
        </p:txBody>
      </p:sp>
    </p:spTree>
    <p:extLst>
      <p:ext uri="{BB962C8B-B14F-4D97-AF65-F5344CB8AC3E}">
        <p14:creationId xmlns:p14="http://schemas.microsoft.com/office/powerpoint/2010/main" val="1112054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l"/>
            <a:r>
              <a:rPr lang="en-US" sz="2800" b="1" dirty="0">
                <a:sym typeface="Wingdings"/>
              </a:rPr>
              <a:t>Act Utilitarianism</a:t>
            </a:r>
            <a:endParaRPr lang="en-US" sz="2800" b="1" dirty="0"/>
          </a:p>
        </p:txBody>
      </p:sp>
      <p:sp>
        <p:nvSpPr>
          <p:cNvPr id="3" name="Content Placeholder 2"/>
          <p:cNvSpPr>
            <a:spLocks noGrp="1"/>
          </p:cNvSpPr>
          <p:nvPr>
            <p:ph idx="1"/>
          </p:nvPr>
        </p:nvSpPr>
        <p:spPr>
          <a:xfrm>
            <a:off x="573206" y="890556"/>
            <a:ext cx="9944703" cy="5794262"/>
          </a:xfrm>
        </p:spPr>
        <p:txBody>
          <a:bodyPr>
            <a:normAutofit/>
          </a:bodyPr>
          <a:lstStyle/>
          <a:p>
            <a:pPr marL="0" indent="0">
              <a:buNone/>
            </a:pPr>
            <a:r>
              <a:rPr lang="en-US" sz="2400" b="1" dirty="0"/>
              <a:t>Act Utilitarianism:</a:t>
            </a:r>
            <a:r>
              <a:rPr lang="en-US" sz="2400" dirty="0"/>
              <a:t> One </a:t>
            </a:r>
            <a:r>
              <a:rPr lang="en-US" sz="2400" i="1" dirty="0"/>
              <a:t>ought</a:t>
            </a:r>
            <a:r>
              <a:rPr lang="en-US" sz="2400" dirty="0"/>
              <a:t> to do the action that will create more utility than all other alternative actions available.</a:t>
            </a:r>
          </a:p>
          <a:p>
            <a:pPr marL="0" indent="0">
              <a:buNone/>
            </a:pPr>
            <a:endParaRPr lang="en-US" sz="2400" dirty="0"/>
          </a:p>
          <a:p>
            <a:pPr marL="0" indent="0">
              <a:buNone/>
            </a:pPr>
            <a:r>
              <a:rPr lang="en-US" sz="2400" dirty="0"/>
              <a:t>There are three main components of act utilitarianism:</a:t>
            </a:r>
          </a:p>
          <a:p>
            <a:pPr marL="0" indent="0">
              <a:buNone/>
            </a:pPr>
            <a:endParaRPr lang="en-US" sz="2400" dirty="0"/>
          </a:p>
          <a:p>
            <a:pPr marL="457200" indent="-457200">
              <a:buAutoNum type="arabicParenBoth"/>
            </a:pPr>
            <a:r>
              <a:rPr lang="en-US" sz="2400" dirty="0"/>
              <a:t>Hedonism – the only thing that has intrinsic value is pleasure.</a:t>
            </a:r>
          </a:p>
          <a:p>
            <a:pPr marL="457200" indent="-457200">
              <a:buAutoNum type="arabicParenBoth"/>
            </a:pPr>
            <a:endParaRPr lang="en-US" sz="2400" dirty="0"/>
          </a:p>
          <a:p>
            <a:pPr marL="457200" indent="-457200">
              <a:buAutoNum type="arabicParenBoth"/>
            </a:pPr>
            <a:r>
              <a:rPr lang="en-US" sz="2400" dirty="0"/>
              <a:t>Sum-Ranking Welfarism – Situation A is better than Situation B just in case the sum of positive welfare in A is greater than the sum of positive welfare in B. </a:t>
            </a:r>
          </a:p>
          <a:p>
            <a:pPr marL="457200" indent="-457200">
              <a:buAutoNum type="arabicParenBoth"/>
            </a:pPr>
            <a:endParaRPr lang="en-US" sz="2400" dirty="0"/>
          </a:p>
          <a:p>
            <a:pPr marL="457200" indent="-457200">
              <a:buAutoNum type="arabicParenBoth"/>
            </a:pPr>
            <a:r>
              <a:rPr lang="en-US" sz="2400" dirty="0"/>
              <a:t>Act consequentialism</a:t>
            </a:r>
            <a:r>
              <a:rPr lang="en-US" sz="2400" i="1" dirty="0"/>
              <a:t> – </a:t>
            </a:r>
            <a:r>
              <a:rPr lang="en-US" sz="2400" dirty="0"/>
              <a:t>The right action is that action from the set of available actions that has the best consequences. </a:t>
            </a:r>
          </a:p>
        </p:txBody>
      </p:sp>
    </p:spTree>
    <p:extLst>
      <p:ext uri="{BB962C8B-B14F-4D97-AF65-F5344CB8AC3E}">
        <p14:creationId xmlns:p14="http://schemas.microsoft.com/office/powerpoint/2010/main" val="1177707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580192"/>
          </a:xfrm>
        </p:spPr>
        <p:txBody>
          <a:bodyPr>
            <a:normAutofit/>
          </a:bodyPr>
          <a:lstStyle/>
          <a:p>
            <a:pPr algn="ctr"/>
            <a:r>
              <a:rPr lang="en-US" sz="2800" b="1" dirty="0">
                <a:sym typeface="Wingdings"/>
              </a:rPr>
              <a:t>Act Utilitarianism</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2561638"/>
              </p:ext>
            </p:extLst>
          </p:nvPr>
        </p:nvGraphicFramePr>
        <p:xfrm>
          <a:off x="682388" y="682388"/>
          <a:ext cx="9348716" cy="2932278"/>
        </p:xfrm>
        <a:graphic>
          <a:graphicData uri="http://schemas.openxmlformats.org/drawingml/2006/table">
            <a:tbl>
              <a:tblPr firstRow="1" bandRow="1">
                <a:tableStyleId>{5C22544A-7EE6-4342-B048-85BDC9FD1C3A}</a:tableStyleId>
              </a:tblPr>
              <a:tblGrid>
                <a:gridCol w="2257799">
                  <a:extLst>
                    <a:ext uri="{9D8B030D-6E8A-4147-A177-3AD203B41FA5}">
                      <a16:colId xmlns:a16="http://schemas.microsoft.com/office/drawing/2014/main" val="20000"/>
                    </a:ext>
                  </a:extLst>
                </a:gridCol>
                <a:gridCol w="2363639">
                  <a:extLst>
                    <a:ext uri="{9D8B030D-6E8A-4147-A177-3AD203B41FA5}">
                      <a16:colId xmlns:a16="http://schemas.microsoft.com/office/drawing/2014/main" val="20001"/>
                    </a:ext>
                  </a:extLst>
                </a:gridCol>
                <a:gridCol w="2363639">
                  <a:extLst>
                    <a:ext uri="{9D8B030D-6E8A-4147-A177-3AD203B41FA5}">
                      <a16:colId xmlns:a16="http://schemas.microsoft.com/office/drawing/2014/main" val="20002"/>
                    </a:ext>
                  </a:extLst>
                </a:gridCol>
                <a:gridCol w="2363639">
                  <a:extLst>
                    <a:ext uri="{9D8B030D-6E8A-4147-A177-3AD203B41FA5}">
                      <a16:colId xmlns:a16="http://schemas.microsoft.com/office/drawing/2014/main" val="20003"/>
                    </a:ext>
                  </a:extLst>
                </a:gridCol>
              </a:tblGrid>
              <a:tr h="488713">
                <a:tc>
                  <a:txBody>
                    <a:bodyPr/>
                    <a:lstStyle/>
                    <a:p>
                      <a:endParaRPr lang="en-US" sz="2000" dirty="0"/>
                    </a:p>
                  </a:txBody>
                  <a:tcPr/>
                </a:tc>
                <a:tc>
                  <a:txBody>
                    <a:bodyPr/>
                    <a:lstStyle/>
                    <a:p>
                      <a:r>
                        <a:rPr lang="en-US" sz="2400" dirty="0"/>
                        <a:t>Action A</a:t>
                      </a:r>
                    </a:p>
                  </a:txBody>
                  <a:tcPr/>
                </a:tc>
                <a:tc>
                  <a:txBody>
                    <a:bodyPr/>
                    <a:lstStyle/>
                    <a:p>
                      <a:r>
                        <a:rPr lang="en-US" sz="2400" dirty="0"/>
                        <a:t>Action</a:t>
                      </a:r>
                      <a:r>
                        <a:rPr lang="en-US" sz="2400" baseline="0" dirty="0"/>
                        <a:t> B </a:t>
                      </a:r>
                      <a:endParaRPr lang="en-US" sz="2400" dirty="0"/>
                    </a:p>
                  </a:txBody>
                  <a:tcPr/>
                </a:tc>
                <a:tc>
                  <a:txBody>
                    <a:bodyPr/>
                    <a:lstStyle/>
                    <a:p>
                      <a:r>
                        <a:rPr lang="en-US" sz="2400" dirty="0"/>
                        <a:t>Action C</a:t>
                      </a:r>
                    </a:p>
                  </a:txBody>
                  <a:tcPr/>
                </a:tc>
                <a:extLst>
                  <a:ext uri="{0D108BD9-81ED-4DB2-BD59-A6C34878D82A}">
                    <a16:rowId xmlns:a16="http://schemas.microsoft.com/office/drawing/2014/main" val="10000"/>
                  </a:ext>
                </a:extLst>
              </a:tr>
              <a:tr h="488713">
                <a:tc>
                  <a:txBody>
                    <a:bodyPr/>
                    <a:lstStyle/>
                    <a:p>
                      <a:r>
                        <a:rPr lang="en-US" sz="2400" dirty="0"/>
                        <a:t>Jane</a:t>
                      </a:r>
                    </a:p>
                  </a:txBody>
                  <a:tcPr/>
                </a:tc>
                <a:tc>
                  <a:txBody>
                    <a:bodyPr/>
                    <a:lstStyle/>
                    <a:p>
                      <a:r>
                        <a:rPr lang="en-US" sz="2400" dirty="0"/>
                        <a:t>3</a:t>
                      </a:r>
                    </a:p>
                  </a:txBody>
                  <a:tcPr/>
                </a:tc>
                <a:tc>
                  <a:txBody>
                    <a:bodyPr/>
                    <a:lstStyle/>
                    <a:p>
                      <a:r>
                        <a:rPr lang="en-US" sz="2400" dirty="0"/>
                        <a:t>4</a:t>
                      </a:r>
                    </a:p>
                  </a:txBody>
                  <a:tcPr/>
                </a:tc>
                <a:tc>
                  <a:txBody>
                    <a:bodyPr/>
                    <a:lstStyle/>
                    <a:p>
                      <a:r>
                        <a:rPr lang="en-US" sz="2400" dirty="0"/>
                        <a:t>2</a:t>
                      </a:r>
                    </a:p>
                  </a:txBody>
                  <a:tcPr/>
                </a:tc>
                <a:extLst>
                  <a:ext uri="{0D108BD9-81ED-4DB2-BD59-A6C34878D82A}">
                    <a16:rowId xmlns:a16="http://schemas.microsoft.com/office/drawing/2014/main" val="10002"/>
                  </a:ext>
                </a:extLst>
              </a:tr>
              <a:tr h="488713">
                <a:tc>
                  <a:txBody>
                    <a:bodyPr/>
                    <a:lstStyle/>
                    <a:p>
                      <a:r>
                        <a:rPr lang="en-US" sz="2400" dirty="0"/>
                        <a:t>Mary</a:t>
                      </a:r>
                    </a:p>
                  </a:txBody>
                  <a:tcPr/>
                </a:tc>
                <a:tc>
                  <a:txBody>
                    <a:bodyPr/>
                    <a:lstStyle/>
                    <a:p>
                      <a:r>
                        <a:rPr lang="en-US" sz="2400" dirty="0"/>
                        <a:t>2</a:t>
                      </a:r>
                    </a:p>
                  </a:txBody>
                  <a:tcPr/>
                </a:tc>
                <a:tc>
                  <a:txBody>
                    <a:bodyPr/>
                    <a:lstStyle/>
                    <a:p>
                      <a:r>
                        <a:rPr lang="en-US" sz="2400" dirty="0"/>
                        <a:t>5</a:t>
                      </a:r>
                    </a:p>
                  </a:txBody>
                  <a:tcPr/>
                </a:tc>
                <a:tc>
                  <a:txBody>
                    <a:bodyPr/>
                    <a:lstStyle/>
                    <a:p>
                      <a:r>
                        <a:rPr lang="en-US" sz="2400" dirty="0"/>
                        <a:t>3</a:t>
                      </a:r>
                    </a:p>
                  </a:txBody>
                  <a:tcPr/>
                </a:tc>
                <a:extLst>
                  <a:ext uri="{0D108BD9-81ED-4DB2-BD59-A6C34878D82A}">
                    <a16:rowId xmlns:a16="http://schemas.microsoft.com/office/drawing/2014/main" val="10003"/>
                  </a:ext>
                </a:extLst>
              </a:tr>
              <a:tr h="488713">
                <a:tc>
                  <a:txBody>
                    <a:bodyPr/>
                    <a:lstStyle/>
                    <a:p>
                      <a:r>
                        <a:rPr lang="en-US" sz="2400" dirty="0"/>
                        <a:t>Carlos</a:t>
                      </a:r>
                    </a:p>
                  </a:txBody>
                  <a:tcPr/>
                </a:tc>
                <a:tc>
                  <a:txBody>
                    <a:bodyPr/>
                    <a:lstStyle/>
                    <a:p>
                      <a:r>
                        <a:rPr lang="en-US" sz="2400" dirty="0"/>
                        <a:t>4</a:t>
                      </a:r>
                    </a:p>
                  </a:txBody>
                  <a:tcPr/>
                </a:tc>
                <a:tc>
                  <a:txBody>
                    <a:bodyPr/>
                    <a:lstStyle/>
                    <a:p>
                      <a:r>
                        <a:rPr lang="en-US" sz="2400" dirty="0"/>
                        <a:t>2</a:t>
                      </a:r>
                    </a:p>
                  </a:txBody>
                  <a:tcPr/>
                </a:tc>
                <a:tc>
                  <a:txBody>
                    <a:bodyPr/>
                    <a:lstStyle/>
                    <a:p>
                      <a:r>
                        <a:rPr lang="en-US" sz="2400" dirty="0"/>
                        <a:t>4</a:t>
                      </a:r>
                    </a:p>
                  </a:txBody>
                  <a:tcPr/>
                </a:tc>
                <a:extLst>
                  <a:ext uri="{0D108BD9-81ED-4DB2-BD59-A6C34878D82A}">
                    <a16:rowId xmlns:a16="http://schemas.microsoft.com/office/drawing/2014/main" val="10004"/>
                  </a:ext>
                </a:extLst>
              </a:tr>
              <a:tr h="488713">
                <a:tc>
                  <a:txBody>
                    <a:bodyPr/>
                    <a:lstStyle/>
                    <a:p>
                      <a:r>
                        <a:rPr lang="en-US" sz="2400" dirty="0"/>
                        <a:t>Alex</a:t>
                      </a:r>
                    </a:p>
                  </a:txBody>
                  <a:tcPr/>
                </a:tc>
                <a:tc>
                  <a:txBody>
                    <a:bodyPr/>
                    <a:lstStyle/>
                    <a:p>
                      <a:r>
                        <a:rPr lang="en-US" sz="2400" dirty="0"/>
                        <a:t>1</a:t>
                      </a:r>
                    </a:p>
                  </a:txBody>
                  <a:tcPr/>
                </a:tc>
                <a:tc>
                  <a:txBody>
                    <a:bodyPr/>
                    <a:lstStyle/>
                    <a:p>
                      <a:r>
                        <a:rPr lang="en-US" sz="2400" dirty="0"/>
                        <a:t>1</a:t>
                      </a:r>
                    </a:p>
                  </a:txBody>
                  <a:tcPr/>
                </a:tc>
                <a:tc>
                  <a:txBody>
                    <a:bodyPr/>
                    <a:lstStyle/>
                    <a:p>
                      <a:r>
                        <a:rPr lang="en-US" sz="2400" dirty="0"/>
                        <a:t>5</a:t>
                      </a:r>
                    </a:p>
                  </a:txBody>
                  <a:tcPr/>
                </a:tc>
                <a:extLst>
                  <a:ext uri="{0D108BD9-81ED-4DB2-BD59-A6C34878D82A}">
                    <a16:rowId xmlns:a16="http://schemas.microsoft.com/office/drawing/2014/main" val="10005"/>
                  </a:ext>
                </a:extLst>
              </a:tr>
              <a:tr h="488713">
                <a:tc>
                  <a:txBody>
                    <a:bodyPr/>
                    <a:lstStyle/>
                    <a:p>
                      <a:r>
                        <a:rPr lang="en-US" sz="2400" b="1" dirty="0"/>
                        <a:t>Total</a:t>
                      </a:r>
                    </a:p>
                  </a:txBody>
                  <a:tcPr/>
                </a:tc>
                <a:tc>
                  <a:txBody>
                    <a:bodyPr/>
                    <a:lstStyle/>
                    <a:p>
                      <a:r>
                        <a:rPr lang="en-US" sz="2400" b="1" dirty="0"/>
                        <a:t>10</a:t>
                      </a:r>
                    </a:p>
                  </a:txBody>
                  <a:tcPr/>
                </a:tc>
                <a:tc>
                  <a:txBody>
                    <a:bodyPr/>
                    <a:lstStyle/>
                    <a:p>
                      <a:r>
                        <a:rPr lang="en-US" sz="2400" b="1" dirty="0"/>
                        <a:t>11</a:t>
                      </a:r>
                    </a:p>
                  </a:txBody>
                  <a:tcPr/>
                </a:tc>
                <a:tc>
                  <a:txBody>
                    <a:bodyPr/>
                    <a:lstStyle/>
                    <a:p>
                      <a:r>
                        <a:rPr lang="en-US" sz="2400" b="1" dirty="0"/>
                        <a:t>14</a:t>
                      </a:r>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682388" y="4222760"/>
            <a:ext cx="10372298" cy="2616101"/>
          </a:xfrm>
          <a:prstGeom prst="rect">
            <a:avLst/>
          </a:prstGeom>
          <a:noFill/>
        </p:spPr>
        <p:txBody>
          <a:bodyPr wrap="square" rtlCol="0">
            <a:spAutoFit/>
          </a:bodyPr>
          <a:lstStyle/>
          <a:p>
            <a:r>
              <a:rPr lang="en-US" sz="2400" dirty="0"/>
              <a:t>Act Utilitarianism requires us to choose action C, since it has, compared to the other available options the highest utility.  </a:t>
            </a:r>
          </a:p>
          <a:p>
            <a:endParaRPr lang="en-US" sz="2400" dirty="0"/>
          </a:p>
          <a:p>
            <a:r>
              <a:rPr lang="en-US" sz="2400" dirty="0"/>
              <a:t>Notice we are taking the total of all individuals involved. So in order to make the table for comparison purposes </a:t>
            </a:r>
            <a:r>
              <a:rPr lang="en-US" sz="2400" i="1" dirty="0"/>
              <a:t>we need to identify all relevant parties and how they will be effected by the action chosen</a:t>
            </a:r>
            <a:r>
              <a:rPr lang="en-US" sz="2400" dirty="0"/>
              <a:t>. </a:t>
            </a:r>
          </a:p>
          <a:p>
            <a:endParaRPr lang="en-US" sz="2000" dirty="0"/>
          </a:p>
        </p:txBody>
      </p:sp>
      <p:sp>
        <p:nvSpPr>
          <p:cNvPr id="3" name="TextBox 2">
            <a:extLst>
              <a:ext uri="{FF2B5EF4-FFF2-40B4-BE49-F238E27FC236}">
                <a16:creationId xmlns:a16="http://schemas.microsoft.com/office/drawing/2014/main" id="{3EFC4E13-03D9-7D41-B48B-34A284EE3AF1}"/>
              </a:ext>
            </a:extLst>
          </p:cNvPr>
          <p:cNvSpPr txBox="1"/>
          <p:nvPr/>
        </p:nvSpPr>
        <p:spPr>
          <a:xfrm>
            <a:off x="682388" y="3734047"/>
            <a:ext cx="4144148" cy="369332"/>
          </a:xfrm>
          <a:prstGeom prst="rect">
            <a:avLst/>
          </a:prstGeom>
          <a:noFill/>
        </p:spPr>
        <p:txBody>
          <a:bodyPr wrap="none" rtlCol="0">
            <a:spAutoFit/>
          </a:bodyPr>
          <a:lstStyle/>
          <a:p>
            <a:r>
              <a:rPr lang="en-US" dirty="0"/>
              <a:t>Numbers represent positive units of utility</a:t>
            </a:r>
          </a:p>
        </p:txBody>
      </p:sp>
    </p:spTree>
    <p:extLst>
      <p:ext uri="{BB962C8B-B14F-4D97-AF65-F5344CB8AC3E}">
        <p14:creationId xmlns:p14="http://schemas.microsoft.com/office/powerpoint/2010/main" val="589298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Two Cases: Holding Numbers Constant</a:t>
            </a:r>
          </a:p>
        </p:txBody>
      </p:sp>
      <p:pic>
        <p:nvPicPr>
          <p:cNvPr id="4" name="The Trolley Problem.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73456" y="1295400"/>
            <a:ext cx="10426889" cy="4983163"/>
          </a:xfrm>
        </p:spPr>
      </p:pic>
    </p:spTree>
    <p:extLst>
      <p:ext uri="{BB962C8B-B14F-4D97-AF65-F5344CB8AC3E}">
        <p14:creationId xmlns:p14="http://schemas.microsoft.com/office/powerpoint/2010/main" val="3842095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20564" y="274639"/>
            <a:ext cx="8800013" cy="647573"/>
          </a:xfrm>
        </p:spPr>
        <p:txBody>
          <a:bodyPr>
            <a:normAutofit/>
          </a:bodyPr>
          <a:lstStyle/>
          <a:p>
            <a:pPr algn="ctr"/>
            <a:r>
              <a:rPr lang="en-US" sz="2800" b="1" dirty="0"/>
              <a:t>Act Utilitarianism: Decision Procedure</a:t>
            </a:r>
          </a:p>
        </p:txBody>
      </p:sp>
      <p:sp>
        <p:nvSpPr>
          <p:cNvPr id="7" name="Content Placeholder 6"/>
          <p:cNvSpPr>
            <a:spLocks noGrp="1"/>
          </p:cNvSpPr>
          <p:nvPr>
            <p:ph idx="1"/>
          </p:nvPr>
        </p:nvSpPr>
        <p:spPr>
          <a:xfrm>
            <a:off x="354842" y="1023582"/>
            <a:ext cx="10413242" cy="5431896"/>
          </a:xfrm>
        </p:spPr>
        <p:txBody>
          <a:bodyPr>
            <a:normAutofit/>
          </a:bodyPr>
          <a:lstStyle/>
          <a:p>
            <a:r>
              <a:rPr lang="en-US" sz="2400" dirty="0"/>
              <a:t>What is the moral problem?</a:t>
            </a:r>
          </a:p>
          <a:p>
            <a:endParaRPr lang="en-US" sz="2400" dirty="0"/>
          </a:p>
          <a:p>
            <a:r>
              <a:rPr lang="en-US" sz="2400" dirty="0"/>
              <a:t>Who are the actors?</a:t>
            </a:r>
          </a:p>
          <a:p>
            <a:endParaRPr lang="en-US" sz="2400" dirty="0"/>
          </a:p>
          <a:p>
            <a:r>
              <a:rPr lang="en-US" sz="2400" dirty="0"/>
              <a:t>What are the available actions that can be taken?</a:t>
            </a:r>
          </a:p>
          <a:p>
            <a:endParaRPr lang="en-US" sz="2400" dirty="0"/>
          </a:p>
          <a:p>
            <a:r>
              <a:rPr lang="en-US" sz="2400" dirty="0"/>
              <a:t>Who are the people that are effected by each choice?</a:t>
            </a:r>
          </a:p>
          <a:p>
            <a:endParaRPr lang="en-US" sz="2400" dirty="0"/>
          </a:p>
          <a:p>
            <a:r>
              <a:rPr lang="en-US" sz="2400" dirty="0"/>
              <a:t>What is the utility of each action for each individual involved?</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950971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20564" y="274639"/>
            <a:ext cx="8800013" cy="647573"/>
          </a:xfrm>
        </p:spPr>
        <p:txBody>
          <a:bodyPr>
            <a:normAutofit/>
          </a:bodyPr>
          <a:lstStyle/>
          <a:p>
            <a:pPr algn="ctr"/>
            <a:r>
              <a:rPr lang="en-US" sz="2800" b="1" dirty="0"/>
              <a:t>Comments on Utility / Pleasure / Consequences</a:t>
            </a:r>
          </a:p>
        </p:txBody>
      </p:sp>
      <p:sp>
        <p:nvSpPr>
          <p:cNvPr id="7" name="Content Placeholder 6"/>
          <p:cNvSpPr>
            <a:spLocks noGrp="1"/>
          </p:cNvSpPr>
          <p:nvPr>
            <p:ph idx="1"/>
          </p:nvPr>
        </p:nvSpPr>
        <p:spPr>
          <a:xfrm>
            <a:off x="423082" y="1239694"/>
            <a:ext cx="11122924" cy="5215784"/>
          </a:xfrm>
        </p:spPr>
        <p:txBody>
          <a:bodyPr>
            <a:normAutofit/>
          </a:bodyPr>
          <a:lstStyle/>
          <a:p>
            <a:pPr marL="0" indent="0">
              <a:buNone/>
            </a:pPr>
            <a:r>
              <a:rPr lang="en-US" sz="2400" dirty="0"/>
              <a:t>Utilitarianism requires that we measure utility for an individual.</a:t>
            </a:r>
          </a:p>
          <a:p>
            <a:pPr marL="0" indent="0">
              <a:buNone/>
            </a:pPr>
            <a:endParaRPr lang="en-US" sz="2400" dirty="0"/>
          </a:p>
          <a:p>
            <a:pPr marL="0" indent="0">
              <a:buNone/>
            </a:pPr>
            <a:r>
              <a:rPr lang="en-US" sz="2400" dirty="0"/>
              <a:t>What is utility?</a:t>
            </a:r>
          </a:p>
          <a:p>
            <a:pPr marL="0" indent="0">
              <a:buNone/>
            </a:pPr>
            <a:endParaRPr lang="en-US" sz="2400" dirty="0"/>
          </a:p>
          <a:p>
            <a:pPr marL="0" indent="0">
              <a:buNone/>
            </a:pPr>
            <a:r>
              <a:rPr lang="en-US" sz="2400" dirty="0"/>
              <a:t>What are we measuring?</a:t>
            </a:r>
          </a:p>
          <a:p>
            <a:pPr marL="0" indent="0">
              <a:buNone/>
            </a:pPr>
            <a:endParaRPr lang="en-US" sz="2400" dirty="0"/>
          </a:p>
          <a:p>
            <a:pPr marL="0" indent="0">
              <a:buNone/>
            </a:pPr>
            <a:r>
              <a:rPr lang="en-US" sz="2400" dirty="0"/>
              <a:t>How can it be measured?</a:t>
            </a:r>
          </a:p>
          <a:p>
            <a:pPr marL="0" indent="0">
              <a:buNone/>
            </a:pPr>
            <a:endParaRPr lang="en-US" sz="2400" dirty="0"/>
          </a:p>
          <a:p>
            <a:pPr marL="0" indent="0">
              <a:buNone/>
            </a:pPr>
            <a:r>
              <a:rPr lang="en-US" sz="2400" dirty="0"/>
              <a:t>Do we only care about pleasure?</a:t>
            </a:r>
          </a:p>
          <a:p>
            <a:pPr marL="0" indent="0">
              <a:buNone/>
            </a:pPr>
            <a:endParaRPr lang="en-US" sz="2400" dirty="0"/>
          </a:p>
          <a:p>
            <a:pPr marL="0" indent="0">
              <a:buNone/>
            </a:pPr>
            <a:r>
              <a:rPr lang="en-US" sz="2400" dirty="0"/>
              <a:t>Do we only care about consequences?</a:t>
            </a:r>
          </a:p>
          <a:p>
            <a:pPr marL="0" indent="0">
              <a:buNone/>
            </a:pPr>
            <a:endParaRPr lang="en-US" sz="2400" dirty="0"/>
          </a:p>
        </p:txBody>
      </p:sp>
    </p:spTree>
    <p:extLst>
      <p:ext uri="{BB962C8B-B14F-4D97-AF65-F5344CB8AC3E}">
        <p14:creationId xmlns:p14="http://schemas.microsoft.com/office/powerpoint/2010/main" val="1177898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20564" y="274639"/>
            <a:ext cx="8800013" cy="647573"/>
          </a:xfrm>
        </p:spPr>
        <p:txBody>
          <a:bodyPr>
            <a:normAutofit/>
          </a:bodyPr>
          <a:lstStyle/>
          <a:p>
            <a:pPr algn="ctr"/>
            <a:r>
              <a:rPr lang="en-US" sz="2800" b="1" dirty="0"/>
              <a:t>What is Utility?</a:t>
            </a:r>
          </a:p>
        </p:txBody>
      </p:sp>
      <p:sp>
        <p:nvSpPr>
          <p:cNvPr id="7" name="Content Placeholder 6"/>
          <p:cNvSpPr>
            <a:spLocks noGrp="1"/>
          </p:cNvSpPr>
          <p:nvPr>
            <p:ph idx="1"/>
          </p:nvPr>
        </p:nvSpPr>
        <p:spPr>
          <a:xfrm>
            <a:off x="450376" y="1239694"/>
            <a:ext cx="10070201" cy="5215784"/>
          </a:xfrm>
        </p:spPr>
        <p:txBody>
          <a:bodyPr>
            <a:normAutofit/>
          </a:bodyPr>
          <a:lstStyle/>
          <a:p>
            <a:pPr marL="0" indent="0">
              <a:buNone/>
            </a:pPr>
            <a:r>
              <a:rPr lang="en-US" sz="2400" dirty="0"/>
              <a:t>One definition of utility is that it is simply pleasure. Raw sensational pleasure.</a:t>
            </a:r>
          </a:p>
          <a:p>
            <a:pPr marL="0" indent="0">
              <a:buNone/>
            </a:pPr>
            <a:endParaRPr lang="en-US" sz="2400" dirty="0"/>
          </a:p>
          <a:p>
            <a:pPr marL="0" indent="0">
              <a:buNone/>
            </a:pPr>
            <a:r>
              <a:rPr lang="en-US" sz="2400" dirty="0"/>
              <a:t>Question: Are all pleasures the same in terms of their unit value?</a:t>
            </a:r>
          </a:p>
          <a:p>
            <a:pPr marL="0" indent="0">
              <a:buNone/>
            </a:pPr>
            <a:endParaRPr lang="en-US" sz="2400" dirty="0"/>
          </a:p>
          <a:p>
            <a:pPr marL="0" indent="0">
              <a:buNone/>
            </a:pPr>
            <a:r>
              <a:rPr lang="en-US" sz="2400" dirty="0"/>
              <a:t>Drinking beer vs. Reading Shakespeare </a:t>
            </a:r>
          </a:p>
          <a:p>
            <a:pPr marL="0" indent="0">
              <a:buNone/>
            </a:pPr>
            <a:endParaRPr lang="en-US" sz="2400" dirty="0"/>
          </a:p>
          <a:p>
            <a:pPr marL="0" indent="0">
              <a:buNone/>
            </a:pPr>
            <a:r>
              <a:rPr lang="en-US" sz="2400" dirty="0"/>
              <a:t>Darts vs. Poetry</a:t>
            </a:r>
          </a:p>
          <a:p>
            <a:pPr marL="0" indent="0">
              <a:buNone/>
            </a:pPr>
            <a:endParaRPr lang="en-US" sz="2400" dirty="0"/>
          </a:p>
          <a:p>
            <a:pPr marL="0" indent="0">
              <a:buNone/>
            </a:pPr>
            <a:r>
              <a:rPr lang="en-US" sz="2400" dirty="0"/>
              <a:t>Is there a distinction between Higher and Lower pleasures?</a:t>
            </a:r>
          </a:p>
          <a:p>
            <a:pPr marL="0" indent="0">
              <a:buNone/>
            </a:pPr>
            <a:endParaRPr lang="en-US" sz="2400" dirty="0"/>
          </a:p>
          <a:p>
            <a:pPr marL="0" indent="0">
              <a:buNone/>
            </a:pPr>
            <a:r>
              <a:rPr lang="en-US" sz="2400" dirty="0"/>
              <a:t>What is the distinction between the two classes?</a:t>
            </a:r>
          </a:p>
          <a:p>
            <a:pPr marL="0" indent="0">
              <a:buNone/>
            </a:pPr>
            <a:endParaRPr lang="en-US" sz="2400" dirty="0"/>
          </a:p>
        </p:txBody>
      </p:sp>
    </p:spTree>
    <p:extLst>
      <p:ext uri="{BB962C8B-B14F-4D97-AF65-F5344CB8AC3E}">
        <p14:creationId xmlns:p14="http://schemas.microsoft.com/office/powerpoint/2010/main" val="2861537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36980" y="274639"/>
            <a:ext cx="9783598" cy="647573"/>
          </a:xfrm>
        </p:spPr>
        <p:txBody>
          <a:bodyPr>
            <a:normAutofit/>
          </a:bodyPr>
          <a:lstStyle/>
          <a:p>
            <a:pPr algn="ctr"/>
            <a:r>
              <a:rPr lang="en-US" sz="2800" b="1" dirty="0"/>
              <a:t>What are we measuring?</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27428852"/>
              </p:ext>
            </p:extLst>
          </p:nvPr>
        </p:nvGraphicFramePr>
        <p:xfrm>
          <a:off x="736979" y="922212"/>
          <a:ext cx="7629098" cy="3657600"/>
        </p:xfrm>
        <a:graphic>
          <a:graphicData uri="http://schemas.openxmlformats.org/drawingml/2006/table">
            <a:tbl>
              <a:tblPr firstRow="1" bandRow="1">
                <a:tableStyleId>{5C22544A-7EE6-4342-B048-85BDC9FD1C3A}</a:tableStyleId>
              </a:tblPr>
              <a:tblGrid>
                <a:gridCol w="3222173">
                  <a:extLst>
                    <a:ext uri="{9D8B030D-6E8A-4147-A177-3AD203B41FA5}">
                      <a16:colId xmlns:a16="http://schemas.microsoft.com/office/drawing/2014/main" val="20000"/>
                    </a:ext>
                  </a:extLst>
                </a:gridCol>
                <a:gridCol w="1595487">
                  <a:extLst>
                    <a:ext uri="{9D8B030D-6E8A-4147-A177-3AD203B41FA5}">
                      <a16:colId xmlns:a16="http://schemas.microsoft.com/office/drawing/2014/main" val="20001"/>
                    </a:ext>
                  </a:extLst>
                </a:gridCol>
                <a:gridCol w="1501254">
                  <a:extLst>
                    <a:ext uri="{9D8B030D-6E8A-4147-A177-3AD203B41FA5}">
                      <a16:colId xmlns:a16="http://schemas.microsoft.com/office/drawing/2014/main" val="20002"/>
                    </a:ext>
                  </a:extLst>
                </a:gridCol>
                <a:gridCol w="1310184">
                  <a:extLst>
                    <a:ext uri="{9D8B030D-6E8A-4147-A177-3AD203B41FA5}">
                      <a16:colId xmlns:a16="http://schemas.microsoft.com/office/drawing/2014/main" val="1376058173"/>
                    </a:ext>
                  </a:extLst>
                </a:gridCol>
              </a:tblGrid>
              <a:tr h="370840">
                <a:tc>
                  <a:txBody>
                    <a:bodyPr/>
                    <a:lstStyle/>
                    <a:p>
                      <a:endParaRPr lang="en-US" dirty="0"/>
                    </a:p>
                  </a:txBody>
                  <a:tcPr/>
                </a:tc>
                <a:tc>
                  <a:txBody>
                    <a:bodyPr/>
                    <a:lstStyle/>
                    <a:p>
                      <a:r>
                        <a:rPr lang="en-US" sz="2400" dirty="0"/>
                        <a:t>Action A</a:t>
                      </a:r>
                    </a:p>
                  </a:txBody>
                  <a:tcPr/>
                </a:tc>
                <a:tc>
                  <a:txBody>
                    <a:bodyPr/>
                    <a:lstStyle/>
                    <a:p>
                      <a:r>
                        <a:rPr lang="en-US" sz="2400" dirty="0"/>
                        <a:t>Action B   </a:t>
                      </a:r>
                    </a:p>
                  </a:txBody>
                  <a:tcPr>
                    <a:lnR w="12700" cap="flat" cmpd="sng" algn="ctr">
                      <a:solidFill>
                        <a:schemeClr val="tx1"/>
                      </a:solidFill>
                      <a:prstDash val="solid"/>
                      <a:round/>
                      <a:headEnd type="none" w="med" len="med"/>
                      <a:tailEnd type="none" w="med" len="med"/>
                    </a:lnR>
                  </a:tcPr>
                </a:tc>
                <a:tc>
                  <a:txBody>
                    <a:bodyPr/>
                    <a:lstStyle/>
                    <a:p>
                      <a:r>
                        <a:rPr lang="en-US" sz="2400" dirty="0"/>
                        <a:t>Action C</a:t>
                      </a: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0"/>
                  </a:ext>
                </a:extLst>
              </a:tr>
              <a:tr h="370840">
                <a:tc>
                  <a:txBody>
                    <a:bodyPr/>
                    <a:lstStyle/>
                    <a:p>
                      <a:r>
                        <a:rPr lang="en-US" sz="2400" dirty="0"/>
                        <a:t>Jane</a:t>
                      </a:r>
                    </a:p>
                  </a:txBody>
                  <a:tcPr/>
                </a:tc>
                <a:tc>
                  <a:txBody>
                    <a:bodyPr/>
                    <a:lstStyle/>
                    <a:p>
                      <a:r>
                        <a:rPr lang="en-US" sz="2400" dirty="0"/>
                        <a:t>5</a:t>
                      </a:r>
                    </a:p>
                  </a:txBody>
                  <a:tcPr/>
                </a:tc>
                <a:tc>
                  <a:txBody>
                    <a:bodyPr/>
                    <a:lstStyle/>
                    <a:p>
                      <a:r>
                        <a:rPr lang="en-US" sz="2400" dirty="0"/>
                        <a:t>0</a:t>
                      </a:r>
                    </a:p>
                  </a:txBody>
                  <a:tcPr>
                    <a:lnR w="12700" cap="flat" cmpd="sng" algn="ctr">
                      <a:solidFill>
                        <a:schemeClr val="tx1"/>
                      </a:solidFill>
                      <a:prstDash val="solid"/>
                      <a:round/>
                      <a:headEnd type="none" w="med" len="med"/>
                      <a:tailEnd type="none" w="med" len="med"/>
                    </a:lnR>
                  </a:tcPr>
                </a:tc>
                <a:tc>
                  <a:txBody>
                    <a:bodyPr/>
                    <a:lstStyle/>
                    <a:p>
                      <a:r>
                        <a:rPr lang="en-US" sz="2400" dirty="0"/>
                        <a:t>2</a:t>
                      </a: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sz="2400" dirty="0"/>
                        <a:t>Bill</a:t>
                      </a:r>
                    </a:p>
                  </a:txBody>
                  <a:tcPr/>
                </a:tc>
                <a:tc>
                  <a:txBody>
                    <a:bodyPr/>
                    <a:lstStyle/>
                    <a:p>
                      <a:r>
                        <a:rPr lang="en-US" sz="2400" dirty="0"/>
                        <a:t>0</a:t>
                      </a:r>
                    </a:p>
                  </a:txBody>
                  <a:tcPr/>
                </a:tc>
                <a:tc>
                  <a:txBody>
                    <a:bodyPr/>
                    <a:lstStyle/>
                    <a:p>
                      <a:r>
                        <a:rPr lang="en-US" sz="2400" dirty="0"/>
                        <a:t>1</a:t>
                      </a:r>
                    </a:p>
                  </a:txBody>
                  <a:tcPr>
                    <a:lnR w="12700" cap="flat" cmpd="sng" algn="ctr">
                      <a:solidFill>
                        <a:schemeClr val="tx1"/>
                      </a:solidFill>
                      <a:prstDash val="solid"/>
                      <a:round/>
                      <a:headEnd type="none" w="med" len="med"/>
                      <a:tailEnd type="none" w="med" len="med"/>
                    </a:lnR>
                  </a:tcPr>
                </a:tc>
                <a:tc>
                  <a:txBody>
                    <a:bodyPr/>
                    <a:lstStyle/>
                    <a:p>
                      <a:r>
                        <a:rPr lang="en-US" sz="2400" dirty="0"/>
                        <a:t>1</a:t>
                      </a: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sz="2400" dirty="0"/>
                        <a:t>Mary</a:t>
                      </a:r>
                    </a:p>
                  </a:txBody>
                  <a:tcPr/>
                </a:tc>
                <a:tc>
                  <a:txBody>
                    <a:bodyPr/>
                    <a:lstStyle/>
                    <a:p>
                      <a:r>
                        <a:rPr lang="en-US" sz="2400" dirty="0"/>
                        <a:t>0</a:t>
                      </a:r>
                    </a:p>
                  </a:txBody>
                  <a:tcPr/>
                </a:tc>
                <a:tc>
                  <a:txBody>
                    <a:bodyPr/>
                    <a:lstStyle/>
                    <a:p>
                      <a:r>
                        <a:rPr lang="en-US" sz="2400" dirty="0"/>
                        <a:t>1</a:t>
                      </a:r>
                    </a:p>
                  </a:txBody>
                  <a:tcPr>
                    <a:lnR w="12700" cap="flat" cmpd="sng" algn="ctr">
                      <a:solidFill>
                        <a:schemeClr val="tx1"/>
                      </a:solidFill>
                      <a:prstDash val="solid"/>
                      <a:round/>
                      <a:headEnd type="none" w="med" len="med"/>
                      <a:tailEnd type="none" w="med" len="med"/>
                    </a:lnR>
                  </a:tcPr>
                </a:tc>
                <a:tc>
                  <a:txBody>
                    <a:bodyPr/>
                    <a:lstStyle/>
                    <a:p>
                      <a:r>
                        <a:rPr lang="en-US" sz="2400" dirty="0"/>
                        <a:t>.5</a:t>
                      </a: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r>
                        <a:rPr lang="en-US" sz="2400" dirty="0"/>
                        <a:t>John</a:t>
                      </a:r>
                    </a:p>
                  </a:txBody>
                  <a:tcPr/>
                </a:tc>
                <a:tc>
                  <a:txBody>
                    <a:bodyPr/>
                    <a:lstStyle/>
                    <a:p>
                      <a:r>
                        <a:rPr lang="en-US" sz="2400" dirty="0"/>
                        <a:t>0</a:t>
                      </a:r>
                    </a:p>
                  </a:txBody>
                  <a:tcPr/>
                </a:tc>
                <a:tc>
                  <a:txBody>
                    <a:bodyPr/>
                    <a:lstStyle/>
                    <a:p>
                      <a:r>
                        <a:rPr lang="en-US" sz="2400" dirty="0"/>
                        <a:t>1</a:t>
                      </a:r>
                    </a:p>
                  </a:txBody>
                  <a:tcPr>
                    <a:lnR w="12700" cap="flat" cmpd="sng" algn="ctr">
                      <a:solidFill>
                        <a:schemeClr val="tx1"/>
                      </a:solidFill>
                      <a:prstDash val="solid"/>
                      <a:round/>
                      <a:headEnd type="none" w="med" len="med"/>
                      <a:tailEnd type="none" w="med" len="med"/>
                    </a:lnR>
                  </a:tcPr>
                </a:tc>
                <a:tc>
                  <a:txBody>
                    <a:bodyPr/>
                    <a:lstStyle/>
                    <a:p>
                      <a:r>
                        <a:rPr lang="en-US" sz="2400" dirty="0"/>
                        <a:t>.5</a:t>
                      </a: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r>
                        <a:rPr lang="en-US" sz="2400" b="1" dirty="0"/>
                        <a:t>Total</a:t>
                      </a:r>
                    </a:p>
                  </a:txBody>
                  <a:tcPr/>
                </a:tc>
                <a:tc>
                  <a:txBody>
                    <a:bodyPr/>
                    <a:lstStyle/>
                    <a:p>
                      <a:r>
                        <a:rPr lang="en-US" sz="2400" dirty="0"/>
                        <a:t>5</a:t>
                      </a:r>
                    </a:p>
                  </a:txBody>
                  <a:tcPr/>
                </a:tc>
                <a:tc>
                  <a:txBody>
                    <a:bodyPr/>
                    <a:lstStyle/>
                    <a:p>
                      <a:r>
                        <a:rPr lang="en-US" sz="2400" dirty="0"/>
                        <a:t>3</a:t>
                      </a:r>
                    </a:p>
                  </a:txBody>
                  <a:tcPr>
                    <a:lnR w="12700" cap="flat" cmpd="sng" algn="ctr">
                      <a:solidFill>
                        <a:schemeClr val="tx1"/>
                      </a:solidFill>
                      <a:prstDash val="solid"/>
                      <a:round/>
                      <a:headEnd type="none" w="med" len="med"/>
                      <a:tailEnd type="none" w="med" len="med"/>
                    </a:lnR>
                  </a:tcPr>
                </a:tc>
                <a:tc>
                  <a:txBody>
                    <a:bodyPr/>
                    <a:lstStyle/>
                    <a:p>
                      <a:r>
                        <a:rPr lang="en-US" sz="2400" dirty="0"/>
                        <a:t>4</a:t>
                      </a: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r>
                        <a:rPr lang="en-US" sz="2400" b="1" dirty="0"/>
                        <a:t>Average</a:t>
                      </a:r>
                    </a:p>
                  </a:txBody>
                  <a:tcPr/>
                </a:tc>
                <a:tc>
                  <a:txBody>
                    <a:bodyPr/>
                    <a:lstStyle/>
                    <a:p>
                      <a:r>
                        <a:rPr lang="en-US" sz="2400" dirty="0"/>
                        <a:t>1.25</a:t>
                      </a:r>
                    </a:p>
                  </a:txBody>
                  <a:tcPr/>
                </a:tc>
                <a:tc>
                  <a:txBody>
                    <a:bodyPr/>
                    <a:lstStyle/>
                    <a:p>
                      <a:r>
                        <a:rPr lang="en-US" sz="2400" dirty="0"/>
                        <a:t>.75</a:t>
                      </a:r>
                    </a:p>
                  </a:txBody>
                  <a:tcPr>
                    <a:lnR w="12700" cap="flat" cmpd="sng" algn="ctr">
                      <a:solidFill>
                        <a:schemeClr val="tx1"/>
                      </a:solidFill>
                      <a:prstDash val="solid"/>
                      <a:round/>
                      <a:headEnd type="none" w="med" len="med"/>
                      <a:tailEnd type="none" w="med" len="med"/>
                    </a:lnR>
                  </a:tcPr>
                </a:tc>
                <a:tc>
                  <a:txBody>
                    <a:bodyPr/>
                    <a:lstStyle/>
                    <a:p>
                      <a:r>
                        <a:rPr lang="en-US" sz="2400" dirty="0"/>
                        <a:t>1</a:t>
                      </a: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6"/>
                  </a:ext>
                </a:extLst>
              </a:tr>
              <a:tr h="370840">
                <a:tc>
                  <a:txBody>
                    <a:bodyPr/>
                    <a:lstStyle/>
                    <a:p>
                      <a:r>
                        <a:rPr lang="en-US" sz="2400" b="1" dirty="0"/>
                        <a:t>Distribution</a:t>
                      </a:r>
                    </a:p>
                  </a:txBody>
                  <a:tcPr/>
                </a:tc>
                <a:tc>
                  <a:txBody>
                    <a:bodyPr/>
                    <a:lstStyle/>
                    <a:p>
                      <a:r>
                        <a:rPr lang="en-US" sz="2400" dirty="0"/>
                        <a:t>Low</a:t>
                      </a:r>
                    </a:p>
                  </a:txBody>
                  <a:tcPr/>
                </a:tc>
                <a:tc>
                  <a:txBody>
                    <a:bodyPr/>
                    <a:lstStyle/>
                    <a:p>
                      <a:r>
                        <a:rPr lang="en-US" sz="2400" dirty="0"/>
                        <a:t>Medium</a:t>
                      </a:r>
                    </a:p>
                  </a:txBody>
                  <a:tcPr>
                    <a:lnR w="12700" cap="flat" cmpd="sng" algn="ctr">
                      <a:solidFill>
                        <a:schemeClr val="tx1"/>
                      </a:solidFill>
                      <a:prstDash val="solid"/>
                      <a:round/>
                      <a:headEnd type="none" w="med" len="med"/>
                      <a:tailEnd type="none" w="med" len="med"/>
                    </a:lnR>
                  </a:tcPr>
                </a:tc>
                <a:tc>
                  <a:txBody>
                    <a:bodyPr/>
                    <a:lstStyle/>
                    <a:p>
                      <a:r>
                        <a:rPr lang="en-US" sz="2400" dirty="0"/>
                        <a:t>Wide</a:t>
                      </a: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460036827"/>
                  </a:ext>
                </a:extLst>
              </a:tr>
            </a:tbl>
          </a:graphicData>
        </a:graphic>
      </p:graphicFrame>
      <p:sp>
        <p:nvSpPr>
          <p:cNvPr id="8" name="TextBox 7"/>
          <p:cNvSpPr txBox="1"/>
          <p:nvPr/>
        </p:nvSpPr>
        <p:spPr>
          <a:xfrm>
            <a:off x="736979" y="4796287"/>
            <a:ext cx="9935570" cy="1815882"/>
          </a:xfrm>
          <a:prstGeom prst="rect">
            <a:avLst/>
          </a:prstGeom>
          <a:noFill/>
        </p:spPr>
        <p:txBody>
          <a:bodyPr wrap="square" rtlCol="0">
            <a:spAutoFit/>
          </a:bodyPr>
          <a:lstStyle/>
          <a:p>
            <a:r>
              <a:rPr lang="en-US" sz="2000" dirty="0"/>
              <a:t>Numbers represent positive units of utility</a:t>
            </a:r>
          </a:p>
          <a:p>
            <a:endParaRPr lang="en-US" sz="2000" dirty="0"/>
          </a:p>
          <a:p>
            <a:r>
              <a:rPr lang="en-US" sz="2400" dirty="0"/>
              <a:t>Do we just care about the total amount?</a:t>
            </a:r>
          </a:p>
          <a:p>
            <a:r>
              <a:rPr lang="en-US" sz="2400" dirty="0"/>
              <a:t>Do we also care about the average?</a:t>
            </a:r>
          </a:p>
          <a:p>
            <a:r>
              <a:rPr lang="en-US" sz="2400" dirty="0"/>
              <a:t>Do we also care about the distribution?</a:t>
            </a:r>
          </a:p>
        </p:txBody>
      </p:sp>
    </p:spTree>
    <p:extLst>
      <p:ext uri="{BB962C8B-B14F-4D97-AF65-F5344CB8AC3E}">
        <p14:creationId xmlns:p14="http://schemas.microsoft.com/office/powerpoint/2010/main" val="1235120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20564" y="274639"/>
            <a:ext cx="8800013" cy="647573"/>
          </a:xfrm>
        </p:spPr>
        <p:txBody>
          <a:bodyPr>
            <a:normAutofit/>
          </a:bodyPr>
          <a:lstStyle/>
          <a:p>
            <a:pPr algn="ctr"/>
            <a:r>
              <a:rPr lang="en-US" sz="2800" b="1" dirty="0"/>
              <a:t>How can it be measured?</a:t>
            </a:r>
          </a:p>
        </p:txBody>
      </p:sp>
      <p:sp>
        <p:nvSpPr>
          <p:cNvPr id="7" name="Content Placeholder 6"/>
          <p:cNvSpPr>
            <a:spLocks noGrp="1"/>
          </p:cNvSpPr>
          <p:nvPr>
            <p:ph idx="1"/>
          </p:nvPr>
        </p:nvSpPr>
        <p:spPr>
          <a:xfrm>
            <a:off x="641445" y="1239694"/>
            <a:ext cx="10713491" cy="5487911"/>
          </a:xfrm>
        </p:spPr>
        <p:txBody>
          <a:bodyPr>
            <a:normAutofit lnSpcReduction="10000"/>
          </a:bodyPr>
          <a:lstStyle/>
          <a:p>
            <a:pPr marL="0" indent="0">
              <a:buNone/>
            </a:pPr>
            <a:r>
              <a:rPr lang="en-US" sz="2400" dirty="0"/>
              <a:t>One approach to measuring individual utility is to look at trade offs that we actually can test for. </a:t>
            </a:r>
          </a:p>
          <a:p>
            <a:pPr marL="0" indent="0">
              <a:buNone/>
            </a:pPr>
            <a:endParaRPr lang="en-US" sz="2400" dirty="0"/>
          </a:p>
          <a:p>
            <a:pPr marL="0" indent="0">
              <a:buNone/>
            </a:pPr>
            <a:r>
              <a:rPr lang="en-US" sz="2400" dirty="0"/>
              <a:t>We can run a hypothetical question on a person. Assuming you had a large amount of money: Would you choose X over Y or Y over X?</a:t>
            </a:r>
          </a:p>
          <a:p>
            <a:pPr marL="0" indent="0">
              <a:buNone/>
            </a:pPr>
            <a:endParaRPr lang="en-US" sz="2400" dirty="0"/>
          </a:p>
          <a:p>
            <a:pPr marL="0" indent="0">
              <a:buNone/>
            </a:pPr>
            <a:r>
              <a:rPr lang="en-US" sz="2400" dirty="0"/>
              <a:t>If Jill pays more for X than Y, then she prefers X to Y.</a:t>
            </a:r>
          </a:p>
          <a:p>
            <a:pPr marL="0" indent="0">
              <a:buNone/>
            </a:pPr>
            <a:endParaRPr lang="en-US" sz="2400" dirty="0"/>
          </a:p>
          <a:p>
            <a:pPr marL="0" indent="0">
              <a:buNone/>
            </a:pPr>
            <a:r>
              <a:rPr lang="en-US" sz="2400" dirty="0"/>
              <a:t>And</a:t>
            </a:r>
          </a:p>
          <a:p>
            <a:pPr marL="0" indent="0">
              <a:buNone/>
            </a:pPr>
            <a:endParaRPr lang="en-US" sz="2400" dirty="0"/>
          </a:p>
          <a:p>
            <a:pPr marL="0" indent="0">
              <a:buNone/>
            </a:pPr>
            <a:r>
              <a:rPr lang="en-US" sz="2400" dirty="0"/>
              <a:t>If Jill prefers X to Y, then Jill gets more utility / pleasure from X than Y.</a:t>
            </a:r>
          </a:p>
          <a:p>
            <a:pPr marL="0" indent="0">
              <a:buNone/>
            </a:pPr>
            <a:endParaRPr lang="en-US" sz="2400" dirty="0"/>
          </a:p>
          <a:p>
            <a:pPr marL="0" indent="0">
              <a:buNone/>
            </a:pPr>
            <a:r>
              <a:rPr lang="en-US" sz="2400" dirty="0"/>
              <a:t>This is not an absolute measure, but it is a working measure</a:t>
            </a:r>
          </a:p>
        </p:txBody>
      </p:sp>
    </p:spTree>
    <p:extLst>
      <p:ext uri="{BB962C8B-B14F-4D97-AF65-F5344CB8AC3E}">
        <p14:creationId xmlns:p14="http://schemas.microsoft.com/office/powerpoint/2010/main" val="4021871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Moral Arguments</a:t>
            </a:r>
          </a:p>
        </p:txBody>
      </p:sp>
      <p:sp>
        <p:nvSpPr>
          <p:cNvPr id="3" name="Content Placeholder 2"/>
          <p:cNvSpPr>
            <a:spLocks noGrp="1"/>
          </p:cNvSpPr>
          <p:nvPr>
            <p:ph idx="1"/>
          </p:nvPr>
        </p:nvSpPr>
        <p:spPr>
          <a:xfrm>
            <a:off x="390293" y="750828"/>
            <a:ext cx="11397515" cy="6107172"/>
          </a:xfrm>
        </p:spPr>
        <p:txBody>
          <a:bodyPr>
            <a:normAutofit lnSpcReduction="10000"/>
          </a:bodyPr>
          <a:lstStyle/>
          <a:p>
            <a:pPr marL="0" indent="0">
              <a:buNone/>
            </a:pPr>
            <a:endParaRPr lang="en-US" sz="2400" dirty="0"/>
          </a:p>
          <a:p>
            <a:pPr marL="0" indent="0">
              <a:buNone/>
            </a:pPr>
            <a:r>
              <a:rPr lang="en-US" sz="2400" dirty="0"/>
              <a:t>The central tool of Normative Ethics is the Moral Argument:</a:t>
            </a:r>
          </a:p>
          <a:p>
            <a:pPr marL="0" indent="0">
              <a:buNone/>
            </a:pPr>
            <a:endParaRPr lang="en-US" sz="2400" dirty="0"/>
          </a:p>
          <a:p>
            <a:pPr marL="0" indent="0">
              <a:buNone/>
            </a:pPr>
            <a:r>
              <a:rPr lang="en-US" sz="2400" dirty="0"/>
              <a:t>A </a:t>
            </a:r>
            <a:r>
              <a:rPr lang="en-US" sz="2400" i="1" dirty="0"/>
              <a:t>Moral Argument</a:t>
            </a:r>
            <a:r>
              <a:rPr lang="en-US" sz="2400" dirty="0"/>
              <a:t> is an argument that has at least the following elements:</a:t>
            </a:r>
          </a:p>
          <a:p>
            <a:pPr marL="0" indent="0">
              <a:buNone/>
            </a:pPr>
            <a:endParaRPr lang="en-US" sz="2400" dirty="0"/>
          </a:p>
          <a:p>
            <a:pPr marL="0" indent="0">
              <a:buNone/>
            </a:pPr>
            <a:r>
              <a:rPr lang="en-US" sz="2400" dirty="0"/>
              <a:t>A moral conclusion of the form:</a:t>
            </a:r>
          </a:p>
          <a:p>
            <a:pPr marL="914400" lvl="1" indent="-514350">
              <a:buFont typeface="+mj-lt"/>
              <a:buAutoNum type="romanUcPeriod"/>
            </a:pPr>
            <a:r>
              <a:rPr lang="en-US" sz="2000" dirty="0"/>
              <a:t>We ought to do X.</a:t>
            </a:r>
          </a:p>
          <a:p>
            <a:pPr marL="914400" lvl="1" indent="-514350">
              <a:buFont typeface="+mj-lt"/>
              <a:buAutoNum type="romanUcPeriod"/>
            </a:pPr>
            <a:r>
              <a:rPr lang="en-US" sz="2000" dirty="0"/>
              <a:t>It is permissible to do X.</a:t>
            </a:r>
          </a:p>
          <a:p>
            <a:pPr marL="914400" lvl="1" indent="-514350">
              <a:buFont typeface="+mj-lt"/>
              <a:buAutoNum type="romanUcPeriod"/>
            </a:pPr>
            <a:r>
              <a:rPr lang="en-US" sz="2000" dirty="0"/>
              <a:t>We ought not to do X.</a:t>
            </a:r>
          </a:p>
          <a:p>
            <a:pPr marL="914400" lvl="1" indent="-514350">
              <a:buFont typeface="+mj-lt"/>
              <a:buAutoNum type="romanUcPeriod"/>
            </a:pPr>
            <a:r>
              <a:rPr lang="en-US" sz="2000" dirty="0"/>
              <a:t>It is impermissible to do X.</a:t>
            </a:r>
          </a:p>
          <a:p>
            <a:pPr marL="0" indent="0">
              <a:buNone/>
            </a:pPr>
            <a:endParaRPr lang="en-US" sz="2400" dirty="0"/>
          </a:p>
          <a:p>
            <a:pPr marL="0" indent="0">
              <a:buNone/>
            </a:pPr>
            <a:r>
              <a:rPr lang="en-US" sz="2400" dirty="0"/>
              <a:t>At least one premise containing a moral principle that is either explicit of implicit, and it can be used to derive the conclusion in a way consistent with the author’s intent.</a:t>
            </a:r>
          </a:p>
          <a:p>
            <a:pPr marL="0" indent="0">
              <a:buNone/>
            </a:pPr>
            <a:endParaRPr lang="en-US" sz="2400" dirty="0"/>
          </a:p>
          <a:p>
            <a:pPr marL="0" indent="0">
              <a:buNone/>
            </a:pPr>
            <a:r>
              <a:rPr lang="en-US" sz="2400" dirty="0"/>
              <a:t>Moral premises typically come from a moral theory. They aim to justify the moral conclusion by providing moral reasons based on the specific moral theory.</a:t>
            </a:r>
          </a:p>
          <a:p>
            <a:pPr marL="0" indent="0">
              <a:buNone/>
            </a:pPr>
            <a:endParaRPr lang="en-US" sz="2400" dirty="0"/>
          </a:p>
        </p:txBody>
      </p:sp>
    </p:spTree>
    <p:extLst>
      <p:ext uri="{BB962C8B-B14F-4D97-AF65-F5344CB8AC3E}">
        <p14:creationId xmlns:p14="http://schemas.microsoft.com/office/powerpoint/2010/main" val="3240942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4024" y="274639"/>
            <a:ext cx="10056553" cy="647573"/>
          </a:xfrm>
        </p:spPr>
        <p:txBody>
          <a:bodyPr>
            <a:normAutofit/>
          </a:bodyPr>
          <a:lstStyle/>
          <a:p>
            <a:pPr algn="ctr"/>
            <a:r>
              <a:rPr lang="en-US" sz="2800" b="1" dirty="0"/>
              <a:t>Do we only care about pleasure?</a:t>
            </a:r>
          </a:p>
        </p:txBody>
      </p:sp>
      <p:sp>
        <p:nvSpPr>
          <p:cNvPr id="7" name="Content Placeholder 6"/>
          <p:cNvSpPr>
            <a:spLocks noGrp="1"/>
          </p:cNvSpPr>
          <p:nvPr>
            <p:ph idx="1"/>
          </p:nvPr>
        </p:nvSpPr>
        <p:spPr>
          <a:xfrm>
            <a:off x="464024" y="1239694"/>
            <a:ext cx="10713492" cy="5487911"/>
          </a:xfrm>
        </p:spPr>
        <p:txBody>
          <a:bodyPr>
            <a:normAutofit/>
          </a:bodyPr>
          <a:lstStyle/>
          <a:p>
            <a:pPr marL="0" indent="0">
              <a:buNone/>
            </a:pPr>
            <a:endParaRPr lang="en-US" sz="2400" dirty="0"/>
          </a:p>
          <a:p>
            <a:pPr marL="0" indent="0">
              <a:buNone/>
            </a:pPr>
            <a:r>
              <a:rPr lang="en-US" dirty="0"/>
              <a:t>The Experience Machine Test:</a:t>
            </a:r>
          </a:p>
          <a:p>
            <a:pPr marL="0" indent="0">
              <a:buNone/>
            </a:pPr>
            <a:endParaRPr lang="en-US" dirty="0"/>
          </a:p>
          <a:p>
            <a:pPr marL="0" indent="0">
              <a:buNone/>
            </a:pPr>
            <a:r>
              <a:rPr lang="en-US" i="1" dirty="0"/>
              <a:t>Suppose we could plug you up to a virtual reality machine for the rest of your life. Once in the machine you would not know that you decided to go into the machine. And in the machine every pleasure and desire you told us you wanted to experience, you would be given. In the machine you would experience your ideal life</a:t>
            </a:r>
            <a:r>
              <a:rPr lang="en-US" dirty="0"/>
              <a:t>.</a:t>
            </a:r>
          </a:p>
          <a:p>
            <a:pPr marL="0" indent="0">
              <a:buNone/>
            </a:pPr>
            <a:endParaRPr lang="en-US" i="1" dirty="0"/>
          </a:p>
          <a:p>
            <a:pPr marL="0" indent="0">
              <a:buNone/>
            </a:pPr>
            <a:r>
              <a:rPr lang="en-US" dirty="0"/>
              <a:t>Would you choose to enter the experience machine?</a:t>
            </a:r>
          </a:p>
        </p:txBody>
      </p:sp>
    </p:spTree>
    <p:extLst>
      <p:ext uri="{BB962C8B-B14F-4D97-AF65-F5344CB8AC3E}">
        <p14:creationId xmlns:p14="http://schemas.microsoft.com/office/powerpoint/2010/main" val="487790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20564" y="274639"/>
            <a:ext cx="8800013" cy="647573"/>
          </a:xfrm>
        </p:spPr>
        <p:txBody>
          <a:bodyPr>
            <a:normAutofit/>
          </a:bodyPr>
          <a:lstStyle/>
          <a:p>
            <a:pPr algn="ctr"/>
            <a:r>
              <a:rPr lang="en-US" sz="2800" b="1" dirty="0"/>
              <a:t>Experience Machine Argument</a:t>
            </a:r>
          </a:p>
        </p:txBody>
      </p:sp>
      <p:sp>
        <p:nvSpPr>
          <p:cNvPr id="7" name="Content Placeholder 6"/>
          <p:cNvSpPr>
            <a:spLocks noGrp="1"/>
          </p:cNvSpPr>
          <p:nvPr>
            <p:ph idx="1"/>
          </p:nvPr>
        </p:nvSpPr>
        <p:spPr>
          <a:xfrm>
            <a:off x="586854" y="1239694"/>
            <a:ext cx="9933723" cy="5487911"/>
          </a:xfrm>
        </p:spPr>
        <p:txBody>
          <a:bodyPr>
            <a:normAutofit/>
          </a:bodyPr>
          <a:lstStyle/>
          <a:p>
            <a:pPr marL="457200" indent="-457200">
              <a:buAutoNum type="arabicPeriod"/>
            </a:pPr>
            <a:r>
              <a:rPr lang="en-US" sz="2400" dirty="0"/>
              <a:t>If we would </a:t>
            </a:r>
            <a:r>
              <a:rPr lang="en-US" sz="2400" i="1" dirty="0"/>
              <a:t>not</a:t>
            </a:r>
            <a:r>
              <a:rPr lang="en-US" sz="2400" dirty="0"/>
              <a:t> enter the experience machine, then there is something other than mere pleasure attained through a certain set of desires being satisfied that we care about.</a:t>
            </a:r>
          </a:p>
          <a:p>
            <a:pPr marL="457200" indent="-457200">
              <a:buAutoNum type="arabicPeriod"/>
            </a:pPr>
            <a:r>
              <a:rPr lang="en-US" sz="2400" dirty="0"/>
              <a:t>We would </a:t>
            </a:r>
            <a:r>
              <a:rPr lang="en-US" sz="2400" i="1" dirty="0"/>
              <a:t>not</a:t>
            </a:r>
            <a:r>
              <a:rPr lang="en-US" sz="2400" dirty="0"/>
              <a:t> choose to enter the experience machine.</a:t>
            </a:r>
          </a:p>
          <a:p>
            <a:pPr marL="457200" indent="-457200">
              <a:buAutoNum type="arabicPeriod"/>
            </a:pPr>
            <a:endParaRPr lang="en-US" sz="2400" dirty="0"/>
          </a:p>
          <a:p>
            <a:pPr marL="457200" indent="-457200">
              <a:buAutoNum type="arabicPeriod"/>
            </a:pPr>
            <a:r>
              <a:rPr lang="en-US" sz="2400" dirty="0"/>
              <a:t>So, there must be something other than mere pleasure attained through a certain set of desires being satisfied that we care about.</a:t>
            </a:r>
          </a:p>
          <a:p>
            <a:pPr marL="457200" indent="-457200">
              <a:buAutoNum type="arabicPeriod"/>
            </a:pPr>
            <a:endParaRPr lang="en-US" sz="2400" dirty="0"/>
          </a:p>
          <a:p>
            <a:pPr marL="0" indent="0">
              <a:buNone/>
            </a:pPr>
            <a:r>
              <a:rPr lang="en-US" sz="2400" dirty="0"/>
              <a:t>The argument challenges the idea that the only thing we care about is mere pleasure attained through the satisfaction of some desire of ours. </a:t>
            </a:r>
          </a:p>
        </p:txBody>
      </p:sp>
    </p:spTree>
    <p:extLst>
      <p:ext uri="{BB962C8B-B14F-4D97-AF65-F5344CB8AC3E}">
        <p14:creationId xmlns:p14="http://schemas.microsoft.com/office/powerpoint/2010/main" val="3437164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20564" y="274639"/>
            <a:ext cx="8800013" cy="647573"/>
          </a:xfrm>
        </p:spPr>
        <p:txBody>
          <a:bodyPr>
            <a:normAutofit/>
          </a:bodyPr>
          <a:lstStyle/>
          <a:p>
            <a:pPr algn="ctr"/>
            <a:r>
              <a:rPr lang="en-US" sz="2800" b="1" dirty="0"/>
              <a:t>Do we only care about consequences?</a:t>
            </a:r>
          </a:p>
        </p:txBody>
      </p:sp>
      <p:sp>
        <p:nvSpPr>
          <p:cNvPr id="7" name="Content Placeholder 6"/>
          <p:cNvSpPr>
            <a:spLocks noGrp="1"/>
          </p:cNvSpPr>
          <p:nvPr>
            <p:ph idx="1"/>
          </p:nvPr>
        </p:nvSpPr>
        <p:spPr>
          <a:xfrm>
            <a:off x="532264" y="1239694"/>
            <a:ext cx="10549718" cy="5487911"/>
          </a:xfrm>
        </p:spPr>
        <p:txBody>
          <a:bodyPr>
            <a:normAutofit/>
          </a:bodyPr>
          <a:lstStyle/>
          <a:p>
            <a:pPr marL="0" indent="0">
              <a:buNone/>
            </a:pPr>
            <a:r>
              <a:rPr lang="en-US" dirty="0"/>
              <a:t>The Spare Part Surgeon Test:</a:t>
            </a:r>
          </a:p>
          <a:p>
            <a:pPr marL="0" indent="0">
              <a:buNone/>
            </a:pPr>
            <a:endParaRPr lang="en-US" dirty="0"/>
          </a:p>
          <a:p>
            <a:pPr marL="0" indent="0">
              <a:buNone/>
            </a:pPr>
            <a:r>
              <a:rPr lang="en-US" i="1" dirty="0"/>
              <a:t>Suppose you are a doctor out in the battle field. And you have three wounded soldiers who need to go back out into the field. A perfectly healthy patient comes in for a check up. You could decide to put him out, and use his organs to make transplants into the other wounded soldiers. No one would know, and you would save 3 at the cost of 1, and also put more out into the battle field.</a:t>
            </a:r>
          </a:p>
          <a:p>
            <a:pPr marL="0" indent="0">
              <a:buNone/>
            </a:pPr>
            <a:endParaRPr lang="en-US" i="1" dirty="0"/>
          </a:p>
          <a:p>
            <a:pPr marL="0" indent="0">
              <a:buNone/>
            </a:pPr>
            <a:r>
              <a:rPr lang="en-US" dirty="0"/>
              <a:t>Would you kill 1 to save the 3?</a:t>
            </a:r>
          </a:p>
        </p:txBody>
      </p:sp>
    </p:spTree>
    <p:extLst>
      <p:ext uri="{BB962C8B-B14F-4D97-AF65-F5344CB8AC3E}">
        <p14:creationId xmlns:p14="http://schemas.microsoft.com/office/powerpoint/2010/main" val="898710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3206" y="274639"/>
            <a:ext cx="9947371" cy="647573"/>
          </a:xfrm>
        </p:spPr>
        <p:txBody>
          <a:bodyPr>
            <a:normAutofit/>
          </a:bodyPr>
          <a:lstStyle/>
          <a:p>
            <a:pPr algn="ctr"/>
            <a:r>
              <a:rPr lang="en-US" sz="2800" b="1" dirty="0"/>
              <a:t>The Spare Part Surgeon Argument</a:t>
            </a:r>
          </a:p>
        </p:txBody>
      </p:sp>
      <p:sp>
        <p:nvSpPr>
          <p:cNvPr id="7" name="Content Placeholder 6"/>
          <p:cNvSpPr>
            <a:spLocks noGrp="1"/>
          </p:cNvSpPr>
          <p:nvPr>
            <p:ph idx="1"/>
          </p:nvPr>
        </p:nvSpPr>
        <p:spPr>
          <a:xfrm>
            <a:off x="573206" y="1239694"/>
            <a:ext cx="9947371" cy="5487911"/>
          </a:xfrm>
        </p:spPr>
        <p:txBody>
          <a:bodyPr>
            <a:normAutofit/>
          </a:bodyPr>
          <a:lstStyle/>
          <a:p>
            <a:pPr marL="457200" indent="-457200">
              <a:buAutoNum type="arabicPeriod"/>
            </a:pPr>
            <a:r>
              <a:rPr lang="en-US" sz="2400" dirty="0"/>
              <a:t>If we would not cut up the one healthy patient in order to save the three wounded soldiers, then there must be something more than the consequences of a situation that we care about.</a:t>
            </a:r>
          </a:p>
          <a:p>
            <a:pPr marL="457200" indent="-457200">
              <a:buAutoNum type="arabicPeriod"/>
            </a:pPr>
            <a:endParaRPr lang="en-US" sz="2400" dirty="0"/>
          </a:p>
          <a:p>
            <a:pPr marL="457200" indent="-457200">
              <a:buAutoNum type="arabicPeriod"/>
            </a:pPr>
            <a:r>
              <a:rPr lang="en-US" sz="2400" dirty="0"/>
              <a:t>We would not choose to cut up the one healthy patient in order to save the three wounded soldiers.</a:t>
            </a:r>
          </a:p>
          <a:p>
            <a:pPr marL="457200" indent="-457200">
              <a:buAutoNum type="arabicPeriod"/>
            </a:pPr>
            <a:endParaRPr lang="en-US" sz="2400" dirty="0"/>
          </a:p>
          <a:p>
            <a:pPr marL="457200" indent="-457200">
              <a:buAutoNum type="arabicPeriod"/>
            </a:pPr>
            <a:r>
              <a:rPr lang="en-US" sz="2400" dirty="0"/>
              <a:t>So, there must be something more than the consequences of the situation that we care about.</a:t>
            </a:r>
          </a:p>
          <a:p>
            <a:pPr marL="457200" indent="-457200">
              <a:buAutoNum type="arabicPeriod"/>
            </a:pPr>
            <a:endParaRPr lang="en-US" sz="2400" dirty="0"/>
          </a:p>
          <a:p>
            <a:pPr marL="0" indent="0">
              <a:buNone/>
            </a:pPr>
            <a:r>
              <a:rPr lang="en-US" sz="2400" dirty="0"/>
              <a:t>The argument challenges the idea that we only care about the consequences. </a:t>
            </a:r>
          </a:p>
        </p:txBody>
      </p:sp>
    </p:spTree>
    <p:extLst>
      <p:ext uri="{BB962C8B-B14F-4D97-AF65-F5344CB8AC3E}">
        <p14:creationId xmlns:p14="http://schemas.microsoft.com/office/powerpoint/2010/main" val="1689734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3206" y="274639"/>
            <a:ext cx="9947371" cy="647573"/>
          </a:xfrm>
        </p:spPr>
        <p:txBody>
          <a:bodyPr>
            <a:normAutofit/>
          </a:bodyPr>
          <a:lstStyle/>
          <a:p>
            <a:pPr algn="ctr"/>
            <a:r>
              <a:rPr lang="en-US" sz="2800" b="1" dirty="0"/>
              <a:t>Case for Consequentialist Analysis</a:t>
            </a:r>
          </a:p>
        </p:txBody>
      </p:sp>
      <p:sp>
        <p:nvSpPr>
          <p:cNvPr id="7" name="Content Placeholder 6"/>
          <p:cNvSpPr>
            <a:spLocks noGrp="1"/>
          </p:cNvSpPr>
          <p:nvPr>
            <p:ph idx="1"/>
          </p:nvPr>
        </p:nvSpPr>
        <p:spPr>
          <a:xfrm>
            <a:off x="573206" y="1239694"/>
            <a:ext cx="9947371" cy="5487911"/>
          </a:xfrm>
        </p:spPr>
        <p:txBody>
          <a:bodyPr>
            <a:normAutofit/>
          </a:bodyPr>
          <a:lstStyle/>
          <a:p>
            <a:pPr marL="0" indent="0" algn="ctr">
              <a:buNone/>
            </a:pPr>
            <a:endParaRPr lang="en-US" b="1" dirty="0"/>
          </a:p>
          <a:p>
            <a:pPr marL="0" indent="0" algn="ctr">
              <a:buNone/>
            </a:pPr>
            <a:endParaRPr lang="en-US" b="1" dirty="0"/>
          </a:p>
          <a:p>
            <a:pPr marL="0" indent="0" algn="ctr">
              <a:buNone/>
            </a:pPr>
            <a:endParaRPr lang="en-US" b="1" dirty="0"/>
          </a:p>
          <a:p>
            <a:pPr marL="0" indent="0" algn="ctr">
              <a:buNone/>
            </a:pPr>
            <a:r>
              <a:rPr lang="en-US" b="1" dirty="0">
                <a:hlinkClick r:id="rId2"/>
              </a:rPr>
              <a:t>https://www.scu.edu/ethics/focus-areas/internet-ethics/resources/targeting-a-broken-heart/</a:t>
            </a:r>
            <a:endParaRPr lang="en-US" b="1" dirty="0"/>
          </a:p>
          <a:p>
            <a:pPr marL="0" indent="0" algn="ctr">
              <a:buNone/>
            </a:pPr>
            <a:endParaRPr lang="en-US" b="1" dirty="0"/>
          </a:p>
        </p:txBody>
      </p:sp>
    </p:spTree>
    <p:extLst>
      <p:ext uri="{BB962C8B-B14F-4D97-AF65-F5344CB8AC3E}">
        <p14:creationId xmlns:p14="http://schemas.microsoft.com/office/powerpoint/2010/main" val="99320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Moral Arguments: Example</a:t>
            </a:r>
          </a:p>
        </p:txBody>
      </p:sp>
      <p:sp>
        <p:nvSpPr>
          <p:cNvPr id="3" name="Content Placeholder 2"/>
          <p:cNvSpPr>
            <a:spLocks noGrp="1"/>
          </p:cNvSpPr>
          <p:nvPr>
            <p:ph idx="1"/>
          </p:nvPr>
        </p:nvSpPr>
        <p:spPr>
          <a:xfrm>
            <a:off x="334538" y="890556"/>
            <a:ext cx="11572540" cy="5794262"/>
          </a:xfrm>
        </p:spPr>
        <p:txBody>
          <a:bodyPr>
            <a:normAutofit lnSpcReduction="10000"/>
          </a:bodyPr>
          <a:lstStyle/>
          <a:p>
            <a:pPr marL="0" indent="0">
              <a:buNone/>
            </a:pPr>
            <a:r>
              <a:rPr lang="en-US" sz="2400" b="1" dirty="0"/>
              <a:t>Moral Question:</a:t>
            </a:r>
            <a:r>
              <a:rPr lang="en-US" sz="2400" dirty="0"/>
              <a:t> Should we build a nuclear powerplant near Newton’s water supply station in order to supply power to the people of Newton?</a:t>
            </a:r>
          </a:p>
          <a:p>
            <a:pPr marL="0" indent="0">
              <a:buNone/>
            </a:pPr>
            <a:endParaRPr lang="en-US" sz="2400" b="1" dirty="0"/>
          </a:p>
          <a:p>
            <a:pPr marL="0" indent="0">
              <a:buNone/>
            </a:pPr>
            <a:r>
              <a:rPr lang="en-US" sz="2400" b="1" dirty="0"/>
              <a:t>Moral Argument:</a:t>
            </a:r>
          </a:p>
          <a:p>
            <a:pPr marL="457200" indent="-457200">
              <a:buFont typeface="+mj-lt"/>
              <a:buAutoNum type="arabicPeriod"/>
            </a:pPr>
            <a:r>
              <a:rPr lang="en-US" sz="2400" dirty="0"/>
              <a:t>Whenever it is possible to prevent a harm without causing greater harm, we ought to prevent the harm.</a:t>
            </a:r>
          </a:p>
          <a:p>
            <a:pPr marL="457200" indent="-457200">
              <a:buFont typeface="+mj-lt"/>
              <a:buAutoNum type="arabicPeriod"/>
            </a:pPr>
            <a:r>
              <a:rPr lang="en-US" sz="2400" dirty="0"/>
              <a:t>It is possible to prevent the citizen’s of Newton from suffering a harm without causing a greater harm by not building the nuclear powerplant near their water supply station.</a:t>
            </a:r>
          </a:p>
          <a:p>
            <a:pPr marL="457200" indent="-457200">
              <a:buFont typeface="+mj-lt"/>
              <a:buAutoNum type="arabicPeriod"/>
            </a:pPr>
            <a:r>
              <a:rPr lang="en-US" sz="2400" dirty="0"/>
              <a:t>So, we </a:t>
            </a:r>
            <a:r>
              <a:rPr lang="en-US" sz="2400" i="1" dirty="0"/>
              <a:t>ought</a:t>
            </a:r>
            <a:r>
              <a:rPr lang="en-US" sz="2400" dirty="0"/>
              <a:t> not to build the nuclear powerplant near their water supply station. </a:t>
            </a:r>
          </a:p>
          <a:p>
            <a:pPr marL="0" indent="0">
              <a:buNone/>
            </a:pPr>
            <a:endParaRPr lang="en-US" sz="2400" dirty="0"/>
          </a:p>
          <a:p>
            <a:pPr marL="0" indent="0">
              <a:buNone/>
            </a:pPr>
            <a:r>
              <a:rPr lang="en-US" sz="2400" dirty="0"/>
              <a:t>Premise (1) is our moral principle – it is a general claim about harm.</a:t>
            </a:r>
          </a:p>
          <a:p>
            <a:pPr marL="0" indent="0">
              <a:buNone/>
            </a:pPr>
            <a:r>
              <a:rPr lang="en-US" sz="2400" dirty="0"/>
              <a:t>Premise (2) is a claim about the specifics of preventing harm without causing a greater harm. </a:t>
            </a:r>
          </a:p>
          <a:p>
            <a:pPr marL="0" indent="0">
              <a:buNone/>
            </a:pPr>
            <a:r>
              <a:rPr lang="en-US" sz="2400" dirty="0"/>
              <a:t>(3) Is our moral conclusion. </a:t>
            </a:r>
          </a:p>
          <a:p>
            <a:pPr marL="0" indent="0">
              <a:buNone/>
            </a:pPr>
            <a:endParaRPr lang="en-US" sz="2400" dirty="0"/>
          </a:p>
        </p:txBody>
      </p:sp>
    </p:spTree>
    <p:extLst>
      <p:ext uri="{BB962C8B-B14F-4D97-AF65-F5344CB8AC3E}">
        <p14:creationId xmlns:p14="http://schemas.microsoft.com/office/powerpoint/2010/main" val="365730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Moral Arguments: Evaluation</a:t>
            </a:r>
          </a:p>
        </p:txBody>
      </p:sp>
      <p:sp>
        <p:nvSpPr>
          <p:cNvPr id="3" name="Content Placeholder 2"/>
          <p:cNvSpPr>
            <a:spLocks noGrp="1"/>
          </p:cNvSpPr>
          <p:nvPr>
            <p:ph idx="1"/>
          </p:nvPr>
        </p:nvSpPr>
        <p:spPr>
          <a:xfrm>
            <a:off x="568712" y="890556"/>
            <a:ext cx="10593659" cy="5794262"/>
          </a:xfrm>
        </p:spPr>
        <p:txBody>
          <a:bodyPr>
            <a:normAutofit lnSpcReduction="10000"/>
          </a:bodyPr>
          <a:lstStyle/>
          <a:p>
            <a:pPr marL="0" indent="0">
              <a:buNone/>
            </a:pPr>
            <a:r>
              <a:rPr lang="en-US" sz="2400" dirty="0"/>
              <a:t>Are the premises true? Consider the moral principle in (1).</a:t>
            </a:r>
          </a:p>
          <a:p>
            <a:pPr marL="0" indent="0">
              <a:buNone/>
            </a:pPr>
            <a:endParaRPr lang="en-US" sz="2400" dirty="0"/>
          </a:p>
          <a:p>
            <a:pPr marL="0" indent="0">
              <a:buNone/>
            </a:pPr>
            <a:r>
              <a:rPr lang="en-US" sz="2400" dirty="0"/>
              <a:t>Whenever it is possible to prevent a harm without causing a greater harm, we ought to the harm.</a:t>
            </a:r>
          </a:p>
          <a:p>
            <a:pPr marL="0" indent="0">
              <a:buNone/>
            </a:pPr>
            <a:endParaRPr lang="en-US" sz="2400" dirty="0"/>
          </a:p>
          <a:p>
            <a:pPr marL="0" indent="0">
              <a:buNone/>
            </a:pPr>
            <a:r>
              <a:rPr lang="en-US" sz="2400" i="1" dirty="0"/>
              <a:t>Suppose we can prevent 1,000,000</a:t>
            </a:r>
            <a:r>
              <a:rPr lang="en-US" sz="2400" dirty="0"/>
              <a:t> people from dying of starvation by torturing a single innocent child. </a:t>
            </a:r>
          </a:p>
          <a:p>
            <a:pPr marL="0" indent="0">
              <a:buNone/>
            </a:pPr>
            <a:endParaRPr lang="en-US" sz="2400" dirty="0"/>
          </a:p>
          <a:p>
            <a:pPr marL="0" indent="0">
              <a:buNone/>
            </a:pPr>
            <a:r>
              <a:rPr lang="en-US" sz="2400" dirty="0"/>
              <a:t>Should we torture the child?</a:t>
            </a:r>
          </a:p>
          <a:p>
            <a:pPr marL="0" indent="0">
              <a:buNone/>
            </a:pPr>
            <a:endParaRPr lang="en-US" sz="2400" dirty="0"/>
          </a:p>
          <a:p>
            <a:pPr marL="0" indent="0">
              <a:buNone/>
            </a:pPr>
            <a:r>
              <a:rPr lang="en-US" sz="2400" dirty="0"/>
              <a:t>If you think </a:t>
            </a:r>
            <a:r>
              <a:rPr lang="en-US" sz="2400" i="1" dirty="0"/>
              <a:t>no</a:t>
            </a:r>
            <a:r>
              <a:rPr lang="en-US" sz="2400" dirty="0"/>
              <a:t>, then you have an objection to the moral principle. </a:t>
            </a:r>
          </a:p>
          <a:p>
            <a:pPr marL="0" indent="0">
              <a:buNone/>
            </a:pPr>
            <a:endParaRPr lang="en-US" sz="2400" dirty="0"/>
          </a:p>
          <a:p>
            <a:pPr marL="0" indent="0">
              <a:buNone/>
            </a:pPr>
            <a:r>
              <a:rPr lang="en-US" sz="2400" dirty="0"/>
              <a:t>If you think </a:t>
            </a:r>
            <a:r>
              <a:rPr lang="en-US" sz="2400" i="1" dirty="0"/>
              <a:t>yes</a:t>
            </a:r>
            <a:r>
              <a:rPr lang="en-US" sz="2400" dirty="0"/>
              <a:t>, then you agree with the principle, and you have to come up with some reason why you think we should not torture the child. </a:t>
            </a:r>
          </a:p>
        </p:txBody>
      </p:sp>
    </p:spTree>
    <p:extLst>
      <p:ext uri="{BB962C8B-B14F-4D97-AF65-F5344CB8AC3E}">
        <p14:creationId xmlns:p14="http://schemas.microsoft.com/office/powerpoint/2010/main" val="341593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02196"/>
            <a:ext cx="8859981" cy="788360"/>
          </a:xfrm>
        </p:spPr>
        <p:txBody>
          <a:bodyPr>
            <a:normAutofit/>
          </a:bodyPr>
          <a:lstStyle/>
          <a:p>
            <a:pPr algn="ctr"/>
            <a:r>
              <a:rPr lang="en-US" sz="2800" b="1" dirty="0"/>
              <a:t>Moral Arguments: Evaluation</a:t>
            </a:r>
          </a:p>
        </p:txBody>
      </p:sp>
      <p:sp>
        <p:nvSpPr>
          <p:cNvPr id="3" name="Content Placeholder 2"/>
          <p:cNvSpPr>
            <a:spLocks noGrp="1"/>
          </p:cNvSpPr>
          <p:nvPr>
            <p:ph idx="1"/>
          </p:nvPr>
        </p:nvSpPr>
        <p:spPr>
          <a:xfrm>
            <a:off x="198783" y="890556"/>
            <a:ext cx="11827565" cy="5967444"/>
          </a:xfrm>
        </p:spPr>
        <p:txBody>
          <a:bodyPr>
            <a:noAutofit/>
          </a:bodyPr>
          <a:lstStyle/>
          <a:p>
            <a:pPr marL="0" indent="0">
              <a:buNone/>
            </a:pPr>
            <a:r>
              <a:rPr lang="en-US" sz="2400" dirty="0"/>
              <a:t>Are the premises true? Consider the factual claim in (2).</a:t>
            </a:r>
          </a:p>
          <a:p>
            <a:pPr marL="0" indent="0">
              <a:buNone/>
            </a:pPr>
            <a:endParaRPr lang="en-US" sz="2400" dirty="0"/>
          </a:p>
          <a:p>
            <a:pPr marL="0" indent="0">
              <a:buNone/>
            </a:pPr>
            <a:r>
              <a:rPr lang="en-US" sz="2400" dirty="0"/>
              <a:t>It is possible to prevent the citizen’s of Newton from suffering a harm without causing a greater harm by not building the nuclear powerplant near their water supply station.</a:t>
            </a:r>
          </a:p>
          <a:p>
            <a:pPr marL="0" indent="0">
              <a:buNone/>
            </a:pPr>
            <a:endParaRPr lang="en-US" sz="2400" dirty="0"/>
          </a:p>
          <a:p>
            <a:pPr marL="0" indent="0">
              <a:buNone/>
            </a:pPr>
            <a:r>
              <a:rPr lang="en-US" sz="2400" dirty="0"/>
              <a:t>For us to know (2) we have to be confident that:</a:t>
            </a:r>
          </a:p>
          <a:p>
            <a:pPr marL="0" indent="0">
              <a:buNone/>
            </a:pPr>
            <a:endParaRPr lang="en-US" sz="2400" dirty="0"/>
          </a:p>
          <a:p>
            <a:pPr marL="514350" indent="-514350">
              <a:buAutoNum type="romanLcParenBoth"/>
            </a:pPr>
            <a:r>
              <a:rPr lang="en-US" sz="2400" dirty="0"/>
              <a:t>We can supply power in some other way? </a:t>
            </a:r>
          </a:p>
          <a:p>
            <a:pPr marL="514350" indent="-514350">
              <a:buAutoNum type="romanLcParenBoth"/>
            </a:pPr>
            <a:r>
              <a:rPr lang="en-US" sz="2400" dirty="0"/>
              <a:t>Building the plant near the town’s water supply is actually so dangerous that the risk of an accident contaminating the water outweighs constructing the powerplant?</a:t>
            </a:r>
          </a:p>
          <a:p>
            <a:pPr marL="0" indent="0">
              <a:buNone/>
            </a:pPr>
            <a:endParaRPr lang="en-US" sz="2400" dirty="0"/>
          </a:p>
          <a:p>
            <a:pPr marL="0" indent="0">
              <a:buNone/>
            </a:pPr>
            <a:r>
              <a:rPr lang="en-US" sz="2400" dirty="0"/>
              <a:t>Are we really confident of all of that?</a:t>
            </a:r>
          </a:p>
        </p:txBody>
      </p:sp>
    </p:spTree>
    <p:extLst>
      <p:ext uri="{BB962C8B-B14F-4D97-AF65-F5344CB8AC3E}">
        <p14:creationId xmlns:p14="http://schemas.microsoft.com/office/powerpoint/2010/main" val="127193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198782"/>
            <a:ext cx="8859981" cy="691773"/>
          </a:xfrm>
        </p:spPr>
        <p:txBody>
          <a:bodyPr>
            <a:noAutofit/>
          </a:bodyPr>
          <a:lstStyle/>
          <a:p>
            <a:pPr algn="ctr"/>
            <a:r>
              <a:rPr lang="en-US" sz="2800" b="1" dirty="0"/>
              <a:t>Moral Theories: Act- Centered vs. Agent-Centered</a:t>
            </a:r>
            <a:br>
              <a:rPr lang="en-US" sz="2800" b="1" dirty="0"/>
            </a:br>
            <a:endParaRPr lang="en-US" sz="2800" b="1" dirty="0"/>
          </a:p>
        </p:txBody>
      </p:sp>
      <p:sp>
        <p:nvSpPr>
          <p:cNvPr id="3" name="Content Placeholder 2"/>
          <p:cNvSpPr>
            <a:spLocks noGrp="1"/>
          </p:cNvSpPr>
          <p:nvPr>
            <p:ph idx="1"/>
          </p:nvPr>
        </p:nvSpPr>
        <p:spPr>
          <a:xfrm>
            <a:off x="245327" y="890556"/>
            <a:ext cx="11106613" cy="5794262"/>
          </a:xfrm>
        </p:spPr>
        <p:txBody>
          <a:bodyPr>
            <a:normAutofit fontScale="92500" lnSpcReduction="10000"/>
          </a:bodyPr>
          <a:lstStyle/>
          <a:p>
            <a:pPr marL="0" indent="0">
              <a:buNone/>
            </a:pPr>
            <a:endParaRPr lang="en-US" sz="2400" dirty="0"/>
          </a:p>
          <a:p>
            <a:pPr marL="0" indent="0">
              <a:buNone/>
            </a:pPr>
            <a:r>
              <a:rPr lang="en-US" dirty="0"/>
              <a:t>Some theories maintain that the fundamental object of moral evaluation is an </a:t>
            </a:r>
            <a:r>
              <a:rPr lang="en-US" i="1" dirty="0"/>
              <a:t>Act</a:t>
            </a:r>
            <a:r>
              <a:rPr lang="en-US" dirty="0"/>
              <a:t> or action.</a:t>
            </a:r>
          </a:p>
          <a:p>
            <a:pPr marL="0" indent="0">
              <a:buNone/>
            </a:pPr>
            <a:endParaRPr lang="en-US" dirty="0"/>
          </a:p>
          <a:p>
            <a:pPr marL="0" indent="0">
              <a:buNone/>
            </a:pPr>
            <a:r>
              <a:rPr lang="en-US" dirty="0"/>
              <a:t>Some theories maintain that the fundamental object of moral evaluation is an </a:t>
            </a:r>
            <a:r>
              <a:rPr lang="en-US" i="1" dirty="0"/>
              <a:t>Agent </a:t>
            </a:r>
            <a:r>
              <a:rPr lang="en-US" dirty="0"/>
              <a:t>or a person.</a:t>
            </a:r>
          </a:p>
          <a:p>
            <a:pPr marL="0" indent="0">
              <a:buNone/>
            </a:pPr>
            <a:endParaRPr lang="en-US" dirty="0"/>
          </a:p>
          <a:p>
            <a:pPr marL="0" indent="0">
              <a:buNone/>
            </a:pPr>
            <a:r>
              <a:rPr lang="en-US" dirty="0"/>
              <a:t>Act-centered theories come in two types:</a:t>
            </a:r>
          </a:p>
          <a:p>
            <a:pPr marL="0" indent="0">
              <a:buNone/>
            </a:pPr>
            <a:endParaRPr lang="en-US" dirty="0"/>
          </a:p>
          <a:p>
            <a:pPr marL="0" indent="0">
              <a:buNone/>
            </a:pPr>
            <a:r>
              <a:rPr lang="en-US" dirty="0"/>
              <a:t>Intention-based theories maintain that the fundamental moral consideration is about the intentions that go into the action.</a:t>
            </a:r>
          </a:p>
          <a:p>
            <a:pPr marL="0" indent="0">
              <a:buNone/>
            </a:pPr>
            <a:endParaRPr lang="en-US" dirty="0"/>
          </a:p>
          <a:p>
            <a:pPr marL="0" indent="0">
              <a:buNone/>
            </a:pPr>
            <a:r>
              <a:rPr lang="en-US" dirty="0"/>
              <a:t>Consequence-based theories maintain that the fundamental moral consideration is about the consequences of the action. </a:t>
            </a:r>
          </a:p>
        </p:txBody>
      </p:sp>
    </p:spTree>
    <p:extLst>
      <p:ext uri="{BB962C8B-B14F-4D97-AF65-F5344CB8AC3E}">
        <p14:creationId xmlns:p14="http://schemas.microsoft.com/office/powerpoint/2010/main" val="3512744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28" y="218660"/>
            <a:ext cx="8859981" cy="671895"/>
          </a:xfrm>
        </p:spPr>
        <p:txBody>
          <a:bodyPr>
            <a:noAutofit/>
          </a:bodyPr>
          <a:lstStyle/>
          <a:p>
            <a:pPr algn="ctr"/>
            <a:r>
              <a:rPr lang="en-US" sz="2800" b="1" dirty="0"/>
              <a:t>Moral Theories: Act- Centered vs. Agent-Centered</a:t>
            </a:r>
            <a:br>
              <a:rPr lang="en-US" sz="2800" b="1" dirty="0"/>
            </a:br>
            <a:endParaRPr lang="en-US" sz="2800" b="1" dirty="0"/>
          </a:p>
        </p:txBody>
      </p:sp>
      <p:sp>
        <p:nvSpPr>
          <p:cNvPr id="3" name="Content Placeholder 2"/>
          <p:cNvSpPr>
            <a:spLocks noGrp="1"/>
          </p:cNvSpPr>
          <p:nvPr>
            <p:ph idx="1"/>
          </p:nvPr>
        </p:nvSpPr>
        <p:spPr>
          <a:xfrm>
            <a:off x="245327" y="890556"/>
            <a:ext cx="11106613" cy="5794262"/>
          </a:xfrm>
        </p:spPr>
        <p:txBody>
          <a:bodyPr>
            <a:normAutofit/>
          </a:bodyPr>
          <a:lstStyle/>
          <a:p>
            <a:pPr marL="0" indent="0">
              <a:buNone/>
            </a:pPr>
            <a:r>
              <a:rPr lang="en-US" dirty="0"/>
              <a:t>				Focal Point of Theory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(i) 	Virtues			      Component</a:t>
            </a:r>
          </a:p>
          <a:p>
            <a:pPr marL="0" indent="0">
              <a:buNone/>
            </a:pPr>
            <a:r>
              <a:rPr lang="en-US" dirty="0"/>
              <a:t>	(ii)	Vices</a:t>
            </a:r>
          </a:p>
          <a:p>
            <a:pPr marL="0" indent="0">
              <a:buNone/>
            </a:pPr>
            <a:r>
              <a:rPr lang="en-US" dirty="0"/>
              <a:t>	(iii)	Dispositions</a:t>
            </a:r>
          </a:p>
          <a:p>
            <a:pPr marL="0" indent="0">
              <a:buNone/>
            </a:pPr>
            <a:r>
              <a:rPr lang="en-US" dirty="0"/>
              <a:t>	(iv)	Character </a:t>
            </a:r>
          </a:p>
        </p:txBody>
      </p:sp>
      <p:cxnSp>
        <p:nvCxnSpPr>
          <p:cNvPr id="5" name="Straight Arrow Connector 4">
            <a:extLst>
              <a:ext uri="{FF2B5EF4-FFF2-40B4-BE49-F238E27FC236}">
                <a16:creationId xmlns:a16="http://schemas.microsoft.com/office/drawing/2014/main" id="{61A2BFC7-3428-AD46-8EA1-E3A5CEA6B75E}"/>
              </a:ext>
            </a:extLst>
          </p:cNvPr>
          <p:cNvCxnSpPr>
            <a:cxnSpLocks/>
          </p:cNvCxnSpPr>
          <p:nvPr/>
        </p:nvCxnSpPr>
        <p:spPr>
          <a:xfrm flipH="1">
            <a:off x="4380931" y="1349298"/>
            <a:ext cx="1116620" cy="1066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55CE628F-0DDF-4541-9DD8-25CBC20AEDC7}"/>
              </a:ext>
            </a:extLst>
          </p:cNvPr>
          <p:cNvSpPr/>
          <p:nvPr/>
        </p:nvSpPr>
        <p:spPr>
          <a:xfrm>
            <a:off x="1539009" y="2290903"/>
            <a:ext cx="3528221" cy="153558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Agent-Centered</a:t>
            </a:r>
          </a:p>
          <a:p>
            <a:pPr algn="ctr"/>
            <a:endParaRPr lang="en-US" dirty="0"/>
          </a:p>
        </p:txBody>
      </p:sp>
      <p:cxnSp>
        <p:nvCxnSpPr>
          <p:cNvPr id="9" name="Straight Arrow Connector 8">
            <a:extLst>
              <a:ext uri="{FF2B5EF4-FFF2-40B4-BE49-F238E27FC236}">
                <a16:creationId xmlns:a16="http://schemas.microsoft.com/office/drawing/2014/main" id="{DD932048-D466-334E-A73F-5BB65B25D48C}"/>
              </a:ext>
            </a:extLst>
          </p:cNvPr>
          <p:cNvCxnSpPr>
            <a:cxnSpLocks/>
          </p:cNvCxnSpPr>
          <p:nvPr/>
        </p:nvCxnSpPr>
        <p:spPr>
          <a:xfrm>
            <a:off x="5497551" y="1349298"/>
            <a:ext cx="1107965" cy="1066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C2840E2-7489-234C-BD5E-4E5AB231BCF9}"/>
              </a:ext>
            </a:extLst>
          </p:cNvPr>
          <p:cNvSpPr/>
          <p:nvPr/>
        </p:nvSpPr>
        <p:spPr>
          <a:xfrm>
            <a:off x="5798633" y="2353278"/>
            <a:ext cx="3081008" cy="162363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Act-Centered</a:t>
            </a:r>
          </a:p>
        </p:txBody>
      </p:sp>
      <p:cxnSp>
        <p:nvCxnSpPr>
          <p:cNvPr id="12" name="Straight Arrow Connector 11">
            <a:extLst>
              <a:ext uri="{FF2B5EF4-FFF2-40B4-BE49-F238E27FC236}">
                <a16:creationId xmlns:a16="http://schemas.microsoft.com/office/drawing/2014/main" id="{2E4FD0E9-6E09-2A42-AAD4-A39749F83EF4}"/>
              </a:ext>
            </a:extLst>
          </p:cNvPr>
          <p:cNvCxnSpPr/>
          <p:nvPr/>
        </p:nvCxnSpPr>
        <p:spPr>
          <a:xfrm flipH="1">
            <a:off x="6113740" y="4344925"/>
            <a:ext cx="709683" cy="1016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E4BF769-CB75-084C-B903-6A1B9153C4E0}"/>
              </a:ext>
            </a:extLst>
          </p:cNvPr>
          <p:cNvCxnSpPr>
            <a:cxnSpLocks/>
          </p:cNvCxnSpPr>
          <p:nvPr/>
        </p:nvCxnSpPr>
        <p:spPr>
          <a:xfrm>
            <a:off x="7713480" y="4344925"/>
            <a:ext cx="752057" cy="1016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59E61F1A-ED2E-AC48-ACC9-B718F3A24EE6}"/>
              </a:ext>
            </a:extLst>
          </p:cNvPr>
          <p:cNvSpPr/>
          <p:nvPr/>
        </p:nvSpPr>
        <p:spPr>
          <a:xfrm>
            <a:off x="4244981" y="5439634"/>
            <a:ext cx="2947916" cy="108205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Intention</a:t>
            </a:r>
          </a:p>
        </p:txBody>
      </p:sp>
      <p:sp>
        <p:nvSpPr>
          <p:cNvPr id="20" name="Oval 19">
            <a:extLst>
              <a:ext uri="{FF2B5EF4-FFF2-40B4-BE49-F238E27FC236}">
                <a16:creationId xmlns:a16="http://schemas.microsoft.com/office/drawing/2014/main" id="{DB46A5D5-C056-A241-BB45-D375BC413877}"/>
              </a:ext>
            </a:extLst>
          </p:cNvPr>
          <p:cNvSpPr/>
          <p:nvPr/>
        </p:nvSpPr>
        <p:spPr>
          <a:xfrm>
            <a:off x="7569993" y="5439633"/>
            <a:ext cx="2947916" cy="108205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Consequences</a:t>
            </a:r>
          </a:p>
        </p:txBody>
      </p:sp>
    </p:spTree>
    <p:extLst>
      <p:ext uri="{BB962C8B-B14F-4D97-AF65-F5344CB8AC3E}">
        <p14:creationId xmlns:p14="http://schemas.microsoft.com/office/powerpoint/2010/main" val="2428956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426" y="102196"/>
            <a:ext cx="9998765" cy="788360"/>
          </a:xfrm>
        </p:spPr>
        <p:txBody>
          <a:bodyPr>
            <a:normAutofit/>
          </a:bodyPr>
          <a:lstStyle/>
          <a:p>
            <a:pPr algn="ctr"/>
            <a:r>
              <a:rPr lang="en-US" sz="2800" b="1" dirty="0"/>
              <a:t>Table Analysis as a Basic Unit for Constructing Moral Arguments</a:t>
            </a:r>
          </a:p>
        </p:txBody>
      </p:sp>
      <p:graphicFrame>
        <p:nvGraphicFramePr>
          <p:cNvPr id="4" name="Content Placeholder 3">
            <a:extLst>
              <a:ext uri="{FF2B5EF4-FFF2-40B4-BE49-F238E27FC236}">
                <a16:creationId xmlns:a16="http://schemas.microsoft.com/office/drawing/2014/main" id="{34F8725B-64A4-4F41-AB3C-B0F6E44F9F7F}"/>
              </a:ext>
            </a:extLst>
          </p:cNvPr>
          <p:cNvGraphicFramePr>
            <a:graphicFrameLocks noGrp="1"/>
          </p:cNvGraphicFramePr>
          <p:nvPr>
            <p:ph idx="1"/>
          </p:nvPr>
        </p:nvGraphicFramePr>
        <p:xfrm>
          <a:off x="138699" y="4176020"/>
          <a:ext cx="11808135" cy="2106144"/>
        </p:xfrm>
        <a:graphic>
          <a:graphicData uri="http://schemas.openxmlformats.org/drawingml/2006/table">
            <a:tbl>
              <a:tblPr firstRow="1" bandRow="1">
                <a:tableStyleId>{5C22544A-7EE6-4342-B048-85BDC9FD1C3A}</a:tableStyleId>
              </a:tblPr>
              <a:tblGrid>
                <a:gridCol w="2361627">
                  <a:extLst>
                    <a:ext uri="{9D8B030D-6E8A-4147-A177-3AD203B41FA5}">
                      <a16:colId xmlns:a16="http://schemas.microsoft.com/office/drawing/2014/main" val="286496648"/>
                    </a:ext>
                  </a:extLst>
                </a:gridCol>
                <a:gridCol w="2361627">
                  <a:extLst>
                    <a:ext uri="{9D8B030D-6E8A-4147-A177-3AD203B41FA5}">
                      <a16:colId xmlns:a16="http://schemas.microsoft.com/office/drawing/2014/main" val="2223309749"/>
                    </a:ext>
                  </a:extLst>
                </a:gridCol>
                <a:gridCol w="2361627">
                  <a:extLst>
                    <a:ext uri="{9D8B030D-6E8A-4147-A177-3AD203B41FA5}">
                      <a16:colId xmlns:a16="http://schemas.microsoft.com/office/drawing/2014/main" val="873277444"/>
                    </a:ext>
                  </a:extLst>
                </a:gridCol>
                <a:gridCol w="3053481">
                  <a:extLst>
                    <a:ext uri="{9D8B030D-6E8A-4147-A177-3AD203B41FA5}">
                      <a16:colId xmlns:a16="http://schemas.microsoft.com/office/drawing/2014/main" val="727339980"/>
                    </a:ext>
                  </a:extLst>
                </a:gridCol>
                <a:gridCol w="1669773">
                  <a:extLst>
                    <a:ext uri="{9D8B030D-6E8A-4147-A177-3AD203B41FA5}">
                      <a16:colId xmlns:a16="http://schemas.microsoft.com/office/drawing/2014/main" val="2769103837"/>
                    </a:ext>
                  </a:extLst>
                </a:gridCol>
              </a:tblGrid>
              <a:tr h="397248">
                <a:tc>
                  <a:txBody>
                    <a:bodyPr/>
                    <a:lstStyle/>
                    <a:p>
                      <a:endParaRPr lang="en-US" dirty="0"/>
                    </a:p>
                  </a:txBody>
                  <a:tcPr/>
                </a:tc>
                <a:tc>
                  <a:txBody>
                    <a:bodyPr/>
                    <a:lstStyle/>
                    <a:p>
                      <a:pPr algn="ctr"/>
                      <a:r>
                        <a:rPr lang="en-US" sz="2400" dirty="0"/>
                        <a:t>Intentions</a:t>
                      </a:r>
                    </a:p>
                  </a:txBody>
                  <a:tcPr/>
                </a:tc>
                <a:tc>
                  <a:txBody>
                    <a:bodyPr/>
                    <a:lstStyle/>
                    <a:p>
                      <a:pPr algn="ctr"/>
                      <a:r>
                        <a:rPr lang="en-US" sz="2400" dirty="0"/>
                        <a:t>Consequences</a:t>
                      </a:r>
                    </a:p>
                  </a:txBody>
                  <a:tcPr/>
                </a:tc>
                <a:tc>
                  <a:txBody>
                    <a:bodyPr/>
                    <a:lstStyle/>
                    <a:p>
                      <a:pPr algn="ctr"/>
                      <a:r>
                        <a:rPr lang="en-US" sz="2400" dirty="0"/>
                        <a:t>Character Display</a:t>
                      </a:r>
                    </a:p>
                  </a:txBody>
                  <a:tcPr/>
                </a:tc>
                <a:tc>
                  <a:txBody>
                    <a:bodyPr/>
                    <a:lstStyle/>
                    <a:p>
                      <a:endParaRPr lang="en-US" dirty="0"/>
                    </a:p>
                  </a:txBody>
                  <a:tcPr/>
                </a:tc>
                <a:extLst>
                  <a:ext uri="{0D108BD9-81ED-4DB2-BD59-A6C34878D82A}">
                    <a16:rowId xmlns:a16="http://schemas.microsoft.com/office/drawing/2014/main" val="181278998"/>
                  </a:ext>
                </a:extLst>
              </a:tr>
              <a:tr h="397248">
                <a:tc>
                  <a:txBody>
                    <a:bodyPr/>
                    <a:lstStyle/>
                    <a:p>
                      <a:pPr algn="ctr"/>
                      <a:r>
                        <a:rPr lang="en-US" sz="2400" dirty="0"/>
                        <a:t>Agents</a:t>
                      </a:r>
                    </a:p>
                  </a:txBody>
                  <a:tcPr/>
                </a:tc>
                <a:tc>
                  <a:txBody>
                    <a:bodyPr/>
                    <a:lstStyle/>
                    <a:p>
                      <a:endParaRPr lang="en-US"/>
                    </a:p>
                  </a:txBody>
                  <a:tcPr/>
                </a:tc>
                <a:tc>
                  <a:txBody>
                    <a:bodyPr/>
                    <a:lstStyle/>
                    <a:p>
                      <a:pPr algn="ctr"/>
                      <a:r>
                        <a:rPr lang="en-US" sz="2400" dirty="0"/>
                        <a:t>Self/Others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16287150"/>
                  </a:ext>
                </a:extLst>
              </a:tr>
              <a:tr h="39724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49163130"/>
                  </a:ext>
                </a:extLst>
              </a:tr>
              <a:tr h="39724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17954822"/>
                  </a:ext>
                </a:extLst>
              </a:tr>
              <a:tr h="39724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559775132"/>
                  </a:ext>
                </a:extLst>
              </a:tr>
            </a:tbl>
          </a:graphicData>
        </a:graphic>
      </p:graphicFrame>
      <p:sp>
        <p:nvSpPr>
          <p:cNvPr id="5" name="TextBox 4">
            <a:extLst>
              <a:ext uri="{FF2B5EF4-FFF2-40B4-BE49-F238E27FC236}">
                <a16:creationId xmlns:a16="http://schemas.microsoft.com/office/drawing/2014/main" id="{9040A92C-0EDF-B947-831E-1FDB46264211}"/>
              </a:ext>
            </a:extLst>
          </p:cNvPr>
          <p:cNvSpPr txBox="1"/>
          <p:nvPr/>
        </p:nvSpPr>
        <p:spPr>
          <a:xfrm>
            <a:off x="383865" y="1393066"/>
            <a:ext cx="11562969" cy="1938992"/>
          </a:xfrm>
          <a:prstGeom prst="rect">
            <a:avLst/>
          </a:prstGeom>
          <a:noFill/>
        </p:spPr>
        <p:txBody>
          <a:bodyPr wrap="square" rtlCol="0">
            <a:spAutoFit/>
          </a:bodyPr>
          <a:lstStyle/>
          <a:p>
            <a:pPr marL="342900" indent="-342900">
              <a:buFont typeface="Arial" panose="020B0604020202020204" pitchFamily="34" charset="0"/>
              <a:buChar char="•"/>
            </a:pPr>
            <a:r>
              <a:rPr lang="en-US" sz="2400" b="1" dirty="0"/>
              <a:t>Agents</a:t>
            </a:r>
            <a:r>
              <a:rPr lang="en-US" sz="2400" dirty="0"/>
              <a:t> = who are the parties involved with respect to the moral question?</a:t>
            </a:r>
          </a:p>
          <a:p>
            <a:pPr marL="342900" indent="-342900">
              <a:buFont typeface="Arial" panose="020B0604020202020204" pitchFamily="34" charset="0"/>
              <a:buChar char="•"/>
            </a:pPr>
            <a:r>
              <a:rPr lang="en-US" sz="2400" b="1" dirty="0"/>
              <a:t>Intentions</a:t>
            </a:r>
            <a:r>
              <a:rPr lang="en-US" sz="2400" dirty="0"/>
              <a:t> = what are the intentions of the agents involved?</a:t>
            </a:r>
          </a:p>
          <a:p>
            <a:pPr marL="342900" indent="-342900">
              <a:buFont typeface="Arial" panose="020B0604020202020204" pitchFamily="34" charset="0"/>
              <a:buChar char="•"/>
            </a:pPr>
            <a:r>
              <a:rPr lang="en-US" sz="2400" b="1" dirty="0"/>
              <a:t>Consequences</a:t>
            </a:r>
            <a:r>
              <a:rPr lang="en-US" sz="2400" dirty="0"/>
              <a:t> = what are the consequences for the agents acting?</a:t>
            </a:r>
          </a:p>
          <a:p>
            <a:pPr marL="342900" indent="-342900">
              <a:buFont typeface="Arial" panose="020B0604020202020204" pitchFamily="34" charset="0"/>
              <a:buChar char="•"/>
            </a:pPr>
            <a:r>
              <a:rPr lang="en-US" sz="2400" b="1" dirty="0"/>
              <a:t>Consequences</a:t>
            </a:r>
            <a:r>
              <a:rPr lang="en-US" sz="2400" dirty="0"/>
              <a:t> = what are the consequences for the others involved?</a:t>
            </a:r>
          </a:p>
          <a:p>
            <a:pPr marL="342900" indent="-342900">
              <a:buFont typeface="Arial" panose="020B0604020202020204" pitchFamily="34" charset="0"/>
              <a:buChar char="•"/>
            </a:pPr>
            <a:r>
              <a:rPr lang="en-US" sz="2400" b="1" dirty="0"/>
              <a:t>Character</a:t>
            </a:r>
            <a:r>
              <a:rPr lang="en-US" sz="2400" dirty="0"/>
              <a:t> = what virtues or vices of character are the agents displaying?</a:t>
            </a:r>
          </a:p>
        </p:txBody>
      </p:sp>
    </p:spTree>
    <p:extLst>
      <p:ext uri="{BB962C8B-B14F-4D97-AF65-F5344CB8AC3E}">
        <p14:creationId xmlns:p14="http://schemas.microsoft.com/office/powerpoint/2010/main" val="1388798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4134" y="1100669"/>
            <a:ext cx="8686799" cy="5469465"/>
          </a:xfrm>
        </p:spPr>
        <p:txBody>
          <a:bodyPr>
            <a:normAutofit/>
          </a:bodyPr>
          <a:lstStyle/>
          <a:p>
            <a:pPr marL="0" indent="0">
              <a:buNone/>
            </a:pPr>
            <a:endParaRPr lang="en-US" sz="2600" dirty="0">
              <a:latin typeface="Times New Roman"/>
              <a:cs typeface="Times New Roman"/>
            </a:endParaRPr>
          </a:p>
          <a:p>
            <a:pPr marL="0" indent="0">
              <a:buNone/>
            </a:pPr>
            <a:endParaRPr lang="en-US" sz="2600" dirty="0">
              <a:latin typeface="Times New Roman"/>
              <a:cs typeface="Times New Roman"/>
            </a:endParaRPr>
          </a:p>
          <a:p>
            <a:pPr marL="514350" indent="-514350">
              <a:buFont typeface="+mj-lt"/>
              <a:buAutoNum type="arabicPeriod" startAt="6"/>
            </a:pPr>
            <a:endParaRPr lang="en-US" sz="2600" dirty="0">
              <a:latin typeface="Times New Roman"/>
              <a:cs typeface="Times New Roman"/>
            </a:endParaRPr>
          </a:p>
          <a:p>
            <a:pPr marL="514350" indent="-514350">
              <a:buFont typeface="+mj-lt"/>
              <a:buAutoNum type="arabicPeriod" startAt="6"/>
            </a:pPr>
            <a:endParaRPr lang="en-US" sz="2600" dirty="0">
              <a:latin typeface="Times New Roman"/>
              <a:cs typeface="Times New Roman"/>
            </a:endParaRPr>
          </a:p>
          <a:p>
            <a:pPr marL="0" indent="0">
              <a:buNone/>
            </a:pPr>
            <a:endParaRPr lang="en-US" sz="2600" dirty="0">
              <a:latin typeface="Times New Roman"/>
              <a:cs typeface="Times New Roman"/>
            </a:endParaRPr>
          </a:p>
          <a:p>
            <a:pPr marL="0" indent="0">
              <a:buNone/>
            </a:pPr>
            <a:endParaRPr lang="en-US" dirty="0">
              <a:latin typeface="Times New Roman"/>
              <a:cs typeface="Times New Roman"/>
            </a:endParaRPr>
          </a:p>
          <a:p>
            <a:pPr marL="0" indent="0">
              <a:buNone/>
            </a:pPr>
            <a:endParaRPr lang="en-US" sz="6000" i="1" dirty="0">
              <a:latin typeface="Times New Roman"/>
              <a:cs typeface="Times New Roman"/>
            </a:endParaRPr>
          </a:p>
        </p:txBody>
      </p:sp>
      <p:sp>
        <p:nvSpPr>
          <p:cNvPr id="6" name="TextBox 5"/>
          <p:cNvSpPr txBox="1"/>
          <p:nvPr/>
        </p:nvSpPr>
        <p:spPr>
          <a:xfrm>
            <a:off x="2489201" y="2133601"/>
            <a:ext cx="7399867"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0" dirty="0"/>
              <a:t>Moral Theories</a:t>
            </a:r>
          </a:p>
        </p:txBody>
      </p:sp>
    </p:spTree>
    <p:extLst>
      <p:ext uri="{BB962C8B-B14F-4D97-AF65-F5344CB8AC3E}">
        <p14:creationId xmlns:p14="http://schemas.microsoft.com/office/powerpoint/2010/main" val="3618064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1752</Words>
  <Application>Microsoft Macintosh PowerPoint</Application>
  <PresentationFormat>Widescreen</PresentationFormat>
  <Paragraphs>284</Paragraphs>
  <Slides>24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Times New Roman</vt:lpstr>
      <vt:lpstr>Wingdings</vt:lpstr>
      <vt:lpstr>Office Theme</vt:lpstr>
      <vt:lpstr>PowerPoint Presentation</vt:lpstr>
      <vt:lpstr>Moral Arguments</vt:lpstr>
      <vt:lpstr>Moral Arguments: Example</vt:lpstr>
      <vt:lpstr>Moral Arguments: Evaluation</vt:lpstr>
      <vt:lpstr>Moral Arguments: Evaluation</vt:lpstr>
      <vt:lpstr>Moral Theories: Act- Centered vs. Agent-Centered </vt:lpstr>
      <vt:lpstr>Moral Theories: Act- Centered vs. Agent-Centered </vt:lpstr>
      <vt:lpstr>Table Analysis as a Basic Unit for Constructing Moral Arguments</vt:lpstr>
      <vt:lpstr>PowerPoint Presentation</vt:lpstr>
      <vt:lpstr>Moral Theories: Act Centered </vt:lpstr>
      <vt:lpstr>Act-Centered  Consequence Based  Act Utilitarianism</vt:lpstr>
      <vt:lpstr>Act Utilitarianism</vt:lpstr>
      <vt:lpstr>Act Utilitarianism</vt:lpstr>
      <vt:lpstr>Two Cases: Holding Numbers Constant</vt:lpstr>
      <vt:lpstr>Act Utilitarianism: Decision Procedure</vt:lpstr>
      <vt:lpstr>Comments on Utility / Pleasure / Consequences</vt:lpstr>
      <vt:lpstr>What is Utility?</vt:lpstr>
      <vt:lpstr>What are we measuring?</vt:lpstr>
      <vt:lpstr>How can it be measured?</vt:lpstr>
      <vt:lpstr>Do we only care about pleasure?</vt:lpstr>
      <vt:lpstr>Experience Machine Argument</vt:lpstr>
      <vt:lpstr>Do we only care about consequences?</vt:lpstr>
      <vt:lpstr>The Spare Part Surgeon Argument</vt:lpstr>
      <vt:lpstr>Case for Consequentialist Analysis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cp:revision>
  <dcterms:created xsi:type="dcterms:W3CDTF">2020-02-02T21:19:28Z</dcterms:created>
  <dcterms:modified xsi:type="dcterms:W3CDTF">2020-02-04T20:17:52Z</dcterms:modified>
</cp:coreProperties>
</file>