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451" r:id="rId2"/>
    <p:sldId id="452" r:id="rId3"/>
    <p:sldId id="414" r:id="rId4"/>
    <p:sldId id="450" r:id="rId5"/>
    <p:sldId id="415" r:id="rId6"/>
    <p:sldId id="416" r:id="rId7"/>
    <p:sldId id="417" r:id="rId8"/>
    <p:sldId id="418" r:id="rId9"/>
    <p:sldId id="419" r:id="rId10"/>
    <p:sldId id="420" r:id="rId11"/>
    <p:sldId id="421" r:id="rId12"/>
    <p:sldId id="422" r:id="rId13"/>
    <p:sldId id="423" r:id="rId14"/>
    <p:sldId id="424" r:id="rId15"/>
    <p:sldId id="425" r:id="rId16"/>
    <p:sldId id="453" r:id="rId17"/>
    <p:sldId id="454" r:id="rId18"/>
    <p:sldId id="455" r:id="rId19"/>
    <p:sldId id="457" r:id="rId20"/>
    <p:sldId id="458" r:id="rId21"/>
    <p:sldId id="459" r:id="rId22"/>
    <p:sldId id="460" r:id="rId23"/>
    <p:sldId id="461" r:id="rId24"/>
    <p:sldId id="462" r:id="rId25"/>
    <p:sldId id="46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82"/>
    <p:restoredTop sz="93041"/>
  </p:normalViewPr>
  <p:slideViewPr>
    <p:cSldViewPr snapToGrid="0" snapToObjects="1">
      <p:cViewPr varScale="1">
        <p:scale>
          <a:sx n="59" d="100"/>
          <a:sy n="59" d="100"/>
        </p:scale>
        <p:origin x="52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33314-9D73-6041-A73B-091901FF9C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8EB1A0-33A1-724D-8C14-0ACD9A8472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48C48D-AC6D-1E41-9900-546577A3CF5C}"/>
              </a:ext>
            </a:extLst>
          </p:cNvPr>
          <p:cNvSpPr>
            <a:spLocks noGrp="1"/>
          </p:cNvSpPr>
          <p:nvPr>
            <p:ph type="dt" sz="half" idx="10"/>
          </p:nvPr>
        </p:nvSpPr>
        <p:spPr/>
        <p:txBody>
          <a:bodyPr/>
          <a:lstStyle/>
          <a:p>
            <a:fld id="{F15105FB-6057-0340-866E-2194321B6BB6}" type="datetimeFigureOut">
              <a:rPr lang="en-US" smtClean="0"/>
              <a:t>2/10/20</a:t>
            </a:fld>
            <a:endParaRPr lang="en-US"/>
          </a:p>
        </p:txBody>
      </p:sp>
      <p:sp>
        <p:nvSpPr>
          <p:cNvPr id="5" name="Footer Placeholder 4">
            <a:extLst>
              <a:ext uri="{FF2B5EF4-FFF2-40B4-BE49-F238E27FC236}">
                <a16:creationId xmlns:a16="http://schemas.microsoft.com/office/drawing/2014/main" id="{01A26DA7-67C8-FE4C-A5EF-651BB5E033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1F73F1-891A-8D4B-928D-1D1EC2D36C74}"/>
              </a:ext>
            </a:extLst>
          </p:cNvPr>
          <p:cNvSpPr>
            <a:spLocks noGrp="1"/>
          </p:cNvSpPr>
          <p:nvPr>
            <p:ph type="sldNum" sz="quarter" idx="12"/>
          </p:nvPr>
        </p:nvSpPr>
        <p:spPr/>
        <p:txBody>
          <a:bodyPr/>
          <a:lstStyle/>
          <a:p>
            <a:fld id="{36337771-9536-9440-8C1A-265512A3D455}" type="slidenum">
              <a:rPr lang="en-US" smtClean="0"/>
              <a:t>‹#›</a:t>
            </a:fld>
            <a:endParaRPr lang="en-US"/>
          </a:p>
        </p:txBody>
      </p:sp>
    </p:spTree>
    <p:extLst>
      <p:ext uri="{BB962C8B-B14F-4D97-AF65-F5344CB8AC3E}">
        <p14:creationId xmlns:p14="http://schemas.microsoft.com/office/powerpoint/2010/main" val="2560491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811C9-9F1A-0948-9FD8-9F22ED3CE8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77EB5B-B349-574A-840A-9070DF5069F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DFB4D5-5749-B647-89D4-9B841EDC9A16}"/>
              </a:ext>
            </a:extLst>
          </p:cNvPr>
          <p:cNvSpPr>
            <a:spLocks noGrp="1"/>
          </p:cNvSpPr>
          <p:nvPr>
            <p:ph type="dt" sz="half" idx="10"/>
          </p:nvPr>
        </p:nvSpPr>
        <p:spPr/>
        <p:txBody>
          <a:bodyPr/>
          <a:lstStyle/>
          <a:p>
            <a:fld id="{F15105FB-6057-0340-866E-2194321B6BB6}" type="datetimeFigureOut">
              <a:rPr lang="en-US" smtClean="0"/>
              <a:t>2/10/20</a:t>
            </a:fld>
            <a:endParaRPr lang="en-US"/>
          </a:p>
        </p:txBody>
      </p:sp>
      <p:sp>
        <p:nvSpPr>
          <p:cNvPr id="5" name="Footer Placeholder 4">
            <a:extLst>
              <a:ext uri="{FF2B5EF4-FFF2-40B4-BE49-F238E27FC236}">
                <a16:creationId xmlns:a16="http://schemas.microsoft.com/office/drawing/2014/main" id="{8A817D80-12FE-A347-9089-D6007D973E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E1A8B1-4780-F848-B46D-F2999B2BEBBC}"/>
              </a:ext>
            </a:extLst>
          </p:cNvPr>
          <p:cNvSpPr>
            <a:spLocks noGrp="1"/>
          </p:cNvSpPr>
          <p:nvPr>
            <p:ph type="sldNum" sz="quarter" idx="12"/>
          </p:nvPr>
        </p:nvSpPr>
        <p:spPr/>
        <p:txBody>
          <a:bodyPr/>
          <a:lstStyle/>
          <a:p>
            <a:fld id="{36337771-9536-9440-8C1A-265512A3D455}" type="slidenum">
              <a:rPr lang="en-US" smtClean="0"/>
              <a:t>‹#›</a:t>
            </a:fld>
            <a:endParaRPr lang="en-US"/>
          </a:p>
        </p:txBody>
      </p:sp>
    </p:spTree>
    <p:extLst>
      <p:ext uri="{BB962C8B-B14F-4D97-AF65-F5344CB8AC3E}">
        <p14:creationId xmlns:p14="http://schemas.microsoft.com/office/powerpoint/2010/main" val="1577601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9EB769-032C-824E-B87F-7094A7FF9B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EABDC7-1A6E-1944-AF43-A7497ABFCC7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8B9153-727A-0B4C-B6CC-61517B3DCCD8}"/>
              </a:ext>
            </a:extLst>
          </p:cNvPr>
          <p:cNvSpPr>
            <a:spLocks noGrp="1"/>
          </p:cNvSpPr>
          <p:nvPr>
            <p:ph type="dt" sz="half" idx="10"/>
          </p:nvPr>
        </p:nvSpPr>
        <p:spPr/>
        <p:txBody>
          <a:bodyPr/>
          <a:lstStyle/>
          <a:p>
            <a:fld id="{F15105FB-6057-0340-866E-2194321B6BB6}" type="datetimeFigureOut">
              <a:rPr lang="en-US" smtClean="0"/>
              <a:t>2/10/20</a:t>
            </a:fld>
            <a:endParaRPr lang="en-US"/>
          </a:p>
        </p:txBody>
      </p:sp>
      <p:sp>
        <p:nvSpPr>
          <p:cNvPr id="5" name="Footer Placeholder 4">
            <a:extLst>
              <a:ext uri="{FF2B5EF4-FFF2-40B4-BE49-F238E27FC236}">
                <a16:creationId xmlns:a16="http://schemas.microsoft.com/office/drawing/2014/main" id="{CD83E8F1-CEA8-1340-9828-B03B50BA5E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01AFB7-5FFC-E748-B4E5-3D28E1EC94CE}"/>
              </a:ext>
            </a:extLst>
          </p:cNvPr>
          <p:cNvSpPr>
            <a:spLocks noGrp="1"/>
          </p:cNvSpPr>
          <p:nvPr>
            <p:ph type="sldNum" sz="quarter" idx="12"/>
          </p:nvPr>
        </p:nvSpPr>
        <p:spPr/>
        <p:txBody>
          <a:bodyPr/>
          <a:lstStyle/>
          <a:p>
            <a:fld id="{36337771-9536-9440-8C1A-265512A3D455}" type="slidenum">
              <a:rPr lang="en-US" smtClean="0"/>
              <a:t>‹#›</a:t>
            </a:fld>
            <a:endParaRPr lang="en-US"/>
          </a:p>
        </p:txBody>
      </p:sp>
    </p:spTree>
    <p:extLst>
      <p:ext uri="{BB962C8B-B14F-4D97-AF65-F5344CB8AC3E}">
        <p14:creationId xmlns:p14="http://schemas.microsoft.com/office/powerpoint/2010/main" val="2762671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87028-495B-5B40-A1F1-5637A0B25C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233C86-89DA-2843-AC9D-DDD224D8640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087791-8A86-2744-AC07-1B0C2CA92B83}"/>
              </a:ext>
            </a:extLst>
          </p:cNvPr>
          <p:cNvSpPr>
            <a:spLocks noGrp="1"/>
          </p:cNvSpPr>
          <p:nvPr>
            <p:ph type="dt" sz="half" idx="10"/>
          </p:nvPr>
        </p:nvSpPr>
        <p:spPr/>
        <p:txBody>
          <a:bodyPr/>
          <a:lstStyle/>
          <a:p>
            <a:fld id="{F15105FB-6057-0340-866E-2194321B6BB6}" type="datetimeFigureOut">
              <a:rPr lang="en-US" smtClean="0"/>
              <a:t>2/10/20</a:t>
            </a:fld>
            <a:endParaRPr lang="en-US"/>
          </a:p>
        </p:txBody>
      </p:sp>
      <p:sp>
        <p:nvSpPr>
          <p:cNvPr id="5" name="Footer Placeholder 4">
            <a:extLst>
              <a:ext uri="{FF2B5EF4-FFF2-40B4-BE49-F238E27FC236}">
                <a16:creationId xmlns:a16="http://schemas.microsoft.com/office/drawing/2014/main" id="{4A2A1ECB-FA44-FB45-9201-8099CAC60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B22DD0-EE46-E44D-8231-219E97AD5E6C}"/>
              </a:ext>
            </a:extLst>
          </p:cNvPr>
          <p:cNvSpPr>
            <a:spLocks noGrp="1"/>
          </p:cNvSpPr>
          <p:nvPr>
            <p:ph type="sldNum" sz="quarter" idx="12"/>
          </p:nvPr>
        </p:nvSpPr>
        <p:spPr/>
        <p:txBody>
          <a:bodyPr/>
          <a:lstStyle/>
          <a:p>
            <a:fld id="{36337771-9536-9440-8C1A-265512A3D455}" type="slidenum">
              <a:rPr lang="en-US" smtClean="0"/>
              <a:t>‹#›</a:t>
            </a:fld>
            <a:endParaRPr lang="en-US"/>
          </a:p>
        </p:txBody>
      </p:sp>
    </p:spTree>
    <p:extLst>
      <p:ext uri="{BB962C8B-B14F-4D97-AF65-F5344CB8AC3E}">
        <p14:creationId xmlns:p14="http://schemas.microsoft.com/office/powerpoint/2010/main" val="783263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13F1F-CF5B-3E47-968B-D2D9135DC3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D811EA-139C-2942-90DD-FF735C3593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35EF19D-3D2E-7044-A1E0-7000D4FDCAA6}"/>
              </a:ext>
            </a:extLst>
          </p:cNvPr>
          <p:cNvSpPr>
            <a:spLocks noGrp="1"/>
          </p:cNvSpPr>
          <p:nvPr>
            <p:ph type="dt" sz="half" idx="10"/>
          </p:nvPr>
        </p:nvSpPr>
        <p:spPr/>
        <p:txBody>
          <a:bodyPr/>
          <a:lstStyle/>
          <a:p>
            <a:fld id="{F15105FB-6057-0340-866E-2194321B6BB6}" type="datetimeFigureOut">
              <a:rPr lang="en-US" smtClean="0"/>
              <a:t>2/10/20</a:t>
            </a:fld>
            <a:endParaRPr lang="en-US"/>
          </a:p>
        </p:txBody>
      </p:sp>
      <p:sp>
        <p:nvSpPr>
          <p:cNvPr id="5" name="Footer Placeholder 4">
            <a:extLst>
              <a:ext uri="{FF2B5EF4-FFF2-40B4-BE49-F238E27FC236}">
                <a16:creationId xmlns:a16="http://schemas.microsoft.com/office/drawing/2014/main" id="{EF9A8711-D81B-0847-B29D-54626337FA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77F05F-A0DB-B04C-B9F8-848F6B68C558}"/>
              </a:ext>
            </a:extLst>
          </p:cNvPr>
          <p:cNvSpPr>
            <a:spLocks noGrp="1"/>
          </p:cNvSpPr>
          <p:nvPr>
            <p:ph type="sldNum" sz="quarter" idx="12"/>
          </p:nvPr>
        </p:nvSpPr>
        <p:spPr/>
        <p:txBody>
          <a:bodyPr/>
          <a:lstStyle/>
          <a:p>
            <a:fld id="{36337771-9536-9440-8C1A-265512A3D455}" type="slidenum">
              <a:rPr lang="en-US" smtClean="0"/>
              <a:t>‹#›</a:t>
            </a:fld>
            <a:endParaRPr lang="en-US"/>
          </a:p>
        </p:txBody>
      </p:sp>
    </p:spTree>
    <p:extLst>
      <p:ext uri="{BB962C8B-B14F-4D97-AF65-F5344CB8AC3E}">
        <p14:creationId xmlns:p14="http://schemas.microsoft.com/office/powerpoint/2010/main" val="320240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6B72D-D071-BB40-B8C7-DCF6E2DF5E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AEA456-91A3-6E49-86AA-FD1E1D133FA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E298BC-F86D-A044-9825-D92D166D6C8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735A62-46B7-4748-AE8C-8047572FC73A}"/>
              </a:ext>
            </a:extLst>
          </p:cNvPr>
          <p:cNvSpPr>
            <a:spLocks noGrp="1"/>
          </p:cNvSpPr>
          <p:nvPr>
            <p:ph type="dt" sz="half" idx="10"/>
          </p:nvPr>
        </p:nvSpPr>
        <p:spPr/>
        <p:txBody>
          <a:bodyPr/>
          <a:lstStyle/>
          <a:p>
            <a:fld id="{F15105FB-6057-0340-866E-2194321B6BB6}" type="datetimeFigureOut">
              <a:rPr lang="en-US" smtClean="0"/>
              <a:t>2/10/20</a:t>
            </a:fld>
            <a:endParaRPr lang="en-US"/>
          </a:p>
        </p:txBody>
      </p:sp>
      <p:sp>
        <p:nvSpPr>
          <p:cNvPr id="6" name="Footer Placeholder 5">
            <a:extLst>
              <a:ext uri="{FF2B5EF4-FFF2-40B4-BE49-F238E27FC236}">
                <a16:creationId xmlns:a16="http://schemas.microsoft.com/office/drawing/2014/main" id="{1AF226C5-B181-3345-954D-CCEC111E43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703DD-C0C4-B94C-A9C4-2DE04C41B132}"/>
              </a:ext>
            </a:extLst>
          </p:cNvPr>
          <p:cNvSpPr>
            <a:spLocks noGrp="1"/>
          </p:cNvSpPr>
          <p:nvPr>
            <p:ph type="sldNum" sz="quarter" idx="12"/>
          </p:nvPr>
        </p:nvSpPr>
        <p:spPr/>
        <p:txBody>
          <a:bodyPr/>
          <a:lstStyle/>
          <a:p>
            <a:fld id="{36337771-9536-9440-8C1A-265512A3D455}" type="slidenum">
              <a:rPr lang="en-US" smtClean="0"/>
              <a:t>‹#›</a:t>
            </a:fld>
            <a:endParaRPr lang="en-US"/>
          </a:p>
        </p:txBody>
      </p:sp>
    </p:spTree>
    <p:extLst>
      <p:ext uri="{BB962C8B-B14F-4D97-AF65-F5344CB8AC3E}">
        <p14:creationId xmlns:p14="http://schemas.microsoft.com/office/powerpoint/2010/main" val="2321894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343D9-38E2-9E46-8BD5-22D96E29B1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5E2F71-525D-5741-853D-1BE9CD2A56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E5B2888-68DF-6345-B0CD-1D87B256E9C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68F0F3-3C10-474C-A66C-9DEB9D7330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22290F-00E1-6049-BC5B-9324B156624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48176D-D461-1640-BDC2-7A26E79F1709}"/>
              </a:ext>
            </a:extLst>
          </p:cNvPr>
          <p:cNvSpPr>
            <a:spLocks noGrp="1"/>
          </p:cNvSpPr>
          <p:nvPr>
            <p:ph type="dt" sz="half" idx="10"/>
          </p:nvPr>
        </p:nvSpPr>
        <p:spPr/>
        <p:txBody>
          <a:bodyPr/>
          <a:lstStyle/>
          <a:p>
            <a:fld id="{F15105FB-6057-0340-866E-2194321B6BB6}" type="datetimeFigureOut">
              <a:rPr lang="en-US" smtClean="0"/>
              <a:t>2/10/20</a:t>
            </a:fld>
            <a:endParaRPr lang="en-US"/>
          </a:p>
        </p:txBody>
      </p:sp>
      <p:sp>
        <p:nvSpPr>
          <p:cNvPr id="8" name="Footer Placeholder 7">
            <a:extLst>
              <a:ext uri="{FF2B5EF4-FFF2-40B4-BE49-F238E27FC236}">
                <a16:creationId xmlns:a16="http://schemas.microsoft.com/office/drawing/2014/main" id="{79625FA5-A9E9-BC48-BBD6-5D586772CD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5B5FAD-70EF-7F43-8ADA-E9FC5594A092}"/>
              </a:ext>
            </a:extLst>
          </p:cNvPr>
          <p:cNvSpPr>
            <a:spLocks noGrp="1"/>
          </p:cNvSpPr>
          <p:nvPr>
            <p:ph type="sldNum" sz="quarter" idx="12"/>
          </p:nvPr>
        </p:nvSpPr>
        <p:spPr/>
        <p:txBody>
          <a:bodyPr/>
          <a:lstStyle/>
          <a:p>
            <a:fld id="{36337771-9536-9440-8C1A-265512A3D455}" type="slidenum">
              <a:rPr lang="en-US" smtClean="0"/>
              <a:t>‹#›</a:t>
            </a:fld>
            <a:endParaRPr lang="en-US"/>
          </a:p>
        </p:txBody>
      </p:sp>
    </p:spTree>
    <p:extLst>
      <p:ext uri="{BB962C8B-B14F-4D97-AF65-F5344CB8AC3E}">
        <p14:creationId xmlns:p14="http://schemas.microsoft.com/office/powerpoint/2010/main" val="2629174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8DD6-EA46-6C45-857C-FEF8455503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7A06BC-E70A-7143-88E2-87923793351F}"/>
              </a:ext>
            </a:extLst>
          </p:cNvPr>
          <p:cNvSpPr>
            <a:spLocks noGrp="1"/>
          </p:cNvSpPr>
          <p:nvPr>
            <p:ph type="dt" sz="half" idx="10"/>
          </p:nvPr>
        </p:nvSpPr>
        <p:spPr/>
        <p:txBody>
          <a:bodyPr/>
          <a:lstStyle/>
          <a:p>
            <a:fld id="{F15105FB-6057-0340-866E-2194321B6BB6}" type="datetimeFigureOut">
              <a:rPr lang="en-US" smtClean="0"/>
              <a:t>2/10/20</a:t>
            </a:fld>
            <a:endParaRPr lang="en-US"/>
          </a:p>
        </p:txBody>
      </p:sp>
      <p:sp>
        <p:nvSpPr>
          <p:cNvPr id="4" name="Footer Placeholder 3">
            <a:extLst>
              <a:ext uri="{FF2B5EF4-FFF2-40B4-BE49-F238E27FC236}">
                <a16:creationId xmlns:a16="http://schemas.microsoft.com/office/drawing/2014/main" id="{E65F248B-F9E9-FD4F-95D8-912BEC4103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29BC4D-771A-344F-9137-C21CEDEDFFD6}"/>
              </a:ext>
            </a:extLst>
          </p:cNvPr>
          <p:cNvSpPr>
            <a:spLocks noGrp="1"/>
          </p:cNvSpPr>
          <p:nvPr>
            <p:ph type="sldNum" sz="quarter" idx="12"/>
          </p:nvPr>
        </p:nvSpPr>
        <p:spPr/>
        <p:txBody>
          <a:bodyPr/>
          <a:lstStyle/>
          <a:p>
            <a:fld id="{36337771-9536-9440-8C1A-265512A3D455}" type="slidenum">
              <a:rPr lang="en-US" smtClean="0"/>
              <a:t>‹#›</a:t>
            </a:fld>
            <a:endParaRPr lang="en-US"/>
          </a:p>
        </p:txBody>
      </p:sp>
    </p:spTree>
    <p:extLst>
      <p:ext uri="{BB962C8B-B14F-4D97-AF65-F5344CB8AC3E}">
        <p14:creationId xmlns:p14="http://schemas.microsoft.com/office/powerpoint/2010/main" val="3652934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E7FED3-A9BB-064B-94E9-FDD11AA120C2}"/>
              </a:ext>
            </a:extLst>
          </p:cNvPr>
          <p:cNvSpPr>
            <a:spLocks noGrp="1"/>
          </p:cNvSpPr>
          <p:nvPr>
            <p:ph type="dt" sz="half" idx="10"/>
          </p:nvPr>
        </p:nvSpPr>
        <p:spPr/>
        <p:txBody>
          <a:bodyPr/>
          <a:lstStyle/>
          <a:p>
            <a:fld id="{F15105FB-6057-0340-866E-2194321B6BB6}" type="datetimeFigureOut">
              <a:rPr lang="en-US" smtClean="0"/>
              <a:t>2/10/20</a:t>
            </a:fld>
            <a:endParaRPr lang="en-US"/>
          </a:p>
        </p:txBody>
      </p:sp>
      <p:sp>
        <p:nvSpPr>
          <p:cNvPr id="3" name="Footer Placeholder 2">
            <a:extLst>
              <a:ext uri="{FF2B5EF4-FFF2-40B4-BE49-F238E27FC236}">
                <a16:creationId xmlns:a16="http://schemas.microsoft.com/office/drawing/2014/main" id="{EBD6BA0E-2324-A448-AB91-57F59A3668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3655BF-16BD-654D-BF4E-6152C350696E}"/>
              </a:ext>
            </a:extLst>
          </p:cNvPr>
          <p:cNvSpPr>
            <a:spLocks noGrp="1"/>
          </p:cNvSpPr>
          <p:nvPr>
            <p:ph type="sldNum" sz="quarter" idx="12"/>
          </p:nvPr>
        </p:nvSpPr>
        <p:spPr/>
        <p:txBody>
          <a:bodyPr/>
          <a:lstStyle/>
          <a:p>
            <a:fld id="{36337771-9536-9440-8C1A-265512A3D455}" type="slidenum">
              <a:rPr lang="en-US" smtClean="0"/>
              <a:t>‹#›</a:t>
            </a:fld>
            <a:endParaRPr lang="en-US"/>
          </a:p>
        </p:txBody>
      </p:sp>
    </p:spTree>
    <p:extLst>
      <p:ext uri="{BB962C8B-B14F-4D97-AF65-F5344CB8AC3E}">
        <p14:creationId xmlns:p14="http://schemas.microsoft.com/office/powerpoint/2010/main" val="869782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518D-16AC-1C47-B49D-6141ED7536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C1F7EE-B841-9B41-B3CC-9BDA4334D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CDDE09-808F-424B-8215-60E65F1633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484FD50-E3E6-504E-821F-459DCEAB6306}"/>
              </a:ext>
            </a:extLst>
          </p:cNvPr>
          <p:cNvSpPr>
            <a:spLocks noGrp="1"/>
          </p:cNvSpPr>
          <p:nvPr>
            <p:ph type="dt" sz="half" idx="10"/>
          </p:nvPr>
        </p:nvSpPr>
        <p:spPr/>
        <p:txBody>
          <a:bodyPr/>
          <a:lstStyle/>
          <a:p>
            <a:fld id="{F15105FB-6057-0340-866E-2194321B6BB6}" type="datetimeFigureOut">
              <a:rPr lang="en-US" smtClean="0"/>
              <a:t>2/10/20</a:t>
            </a:fld>
            <a:endParaRPr lang="en-US"/>
          </a:p>
        </p:txBody>
      </p:sp>
      <p:sp>
        <p:nvSpPr>
          <p:cNvPr id="6" name="Footer Placeholder 5">
            <a:extLst>
              <a:ext uri="{FF2B5EF4-FFF2-40B4-BE49-F238E27FC236}">
                <a16:creationId xmlns:a16="http://schemas.microsoft.com/office/drawing/2014/main" id="{77F98FA0-3C61-AE44-849D-2DB5157178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44D817-9F7F-C642-BFC6-CCE886B58680}"/>
              </a:ext>
            </a:extLst>
          </p:cNvPr>
          <p:cNvSpPr>
            <a:spLocks noGrp="1"/>
          </p:cNvSpPr>
          <p:nvPr>
            <p:ph type="sldNum" sz="quarter" idx="12"/>
          </p:nvPr>
        </p:nvSpPr>
        <p:spPr/>
        <p:txBody>
          <a:bodyPr/>
          <a:lstStyle/>
          <a:p>
            <a:fld id="{36337771-9536-9440-8C1A-265512A3D455}" type="slidenum">
              <a:rPr lang="en-US" smtClean="0"/>
              <a:t>‹#›</a:t>
            </a:fld>
            <a:endParaRPr lang="en-US"/>
          </a:p>
        </p:txBody>
      </p:sp>
    </p:spTree>
    <p:extLst>
      <p:ext uri="{BB962C8B-B14F-4D97-AF65-F5344CB8AC3E}">
        <p14:creationId xmlns:p14="http://schemas.microsoft.com/office/powerpoint/2010/main" val="997696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49E60-7496-FE44-AC66-9DE97665F4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70C1B0-592A-EE4C-B307-A9ACC7F003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72DAF3-A277-E441-8505-278C47EFF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D2456DE-F975-BA45-B662-3D0240D2DE1F}"/>
              </a:ext>
            </a:extLst>
          </p:cNvPr>
          <p:cNvSpPr>
            <a:spLocks noGrp="1"/>
          </p:cNvSpPr>
          <p:nvPr>
            <p:ph type="dt" sz="half" idx="10"/>
          </p:nvPr>
        </p:nvSpPr>
        <p:spPr/>
        <p:txBody>
          <a:bodyPr/>
          <a:lstStyle/>
          <a:p>
            <a:fld id="{F15105FB-6057-0340-866E-2194321B6BB6}" type="datetimeFigureOut">
              <a:rPr lang="en-US" smtClean="0"/>
              <a:t>2/10/20</a:t>
            </a:fld>
            <a:endParaRPr lang="en-US"/>
          </a:p>
        </p:txBody>
      </p:sp>
      <p:sp>
        <p:nvSpPr>
          <p:cNvPr id="6" name="Footer Placeholder 5">
            <a:extLst>
              <a:ext uri="{FF2B5EF4-FFF2-40B4-BE49-F238E27FC236}">
                <a16:creationId xmlns:a16="http://schemas.microsoft.com/office/drawing/2014/main" id="{6255E74A-689B-3A42-BEFA-578352C4A8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4BB3D2-F264-F047-ADC9-4479D7ABDB15}"/>
              </a:ext>
            </a:extLst>
          </p:cNvPr>
          <p:cNvSpPr>
            <a:spLocks noGrp="1"/>
          </p:cNvSpPr>
          <p:nvPr>
            <p:ph type="sldNum" sz="quarter" idx="12"/>
          </p:nvPr>
        </p:nvSpPr>
        <p:spPr/>
        <p:txBody>
          <a:bodyPr/>
          <a:lstStyle/>
          <a:p>
            <a:fld id="{36337771-9536-9440-8C1A-265512A3D455}" type="slidenum">
              <a:rPr lang="en-US" smtClean="0"/>
              <a:t>‹#›</a:t>
            </a:fld>
            <a:endParaRPr lang="en-US"/>
          </a:p>
        </p:txBody>
      </p:sp>
    </p:spTree>
    <p:extLst>
      <p:ext uri="{BB962C8B-B14F-4D97-AF65-F5344CB8AC3E}">
        <p14:creationId xmlns:p14="http://schemas.microsoft.com/office/powerpoint/2010/main" val="826955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3395C0-7116-8D45-AD0B-7ED85784DA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94FE00-5CB5-EA4C-A077-A42333077C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4C88DA-2318-0142-9626-F01C30700F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5105FB-6057-0340-866E-2194321B6BB6}" type="datetimeFigureOut">
              <a:rPr lang="en-US" smtClean="0"/>
              <a:t>2/10/20</a:t>
            </a:fld>
            <a:endParaRPr lang="en-US"/>
          </a:p>
        </p:txBody>
      </p:sp>
      <p:sp>
        <p:nvSpPr>
          <p:cNvPr id="5" name="Footer Placeholder 4">
            <a:extLst>
              <a:ext uri="{FF2B5EF4-FFF2-40B4-BE49-F238E27FC236}">
                <a16:creationId xmlns:a16="http://schemas.microsoft.com/office/drawing/2014/main" id="{4949F9B2-CE75-0444-B584-0DB18DC27E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F3E593-71C9-E341-AAE3-1D4417FCC8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337771-9536-9440-8C1A-265512A3D455}" type="slidenum">
              <a:rPr lang="en-US" smtClean="0"/>
              <a:t>‹#›</a:t>
            </a:fld>
            <a:endParaRPr lang="en-US"/>
          </a:p>
        </p:txBody>
      </p:sp>
    </p:spTree>
    <p:extLst>
      <p:ext uri="{BB962C8B-B14F-4D97-AF65-F5344CB8AC3E}">
        <p14:creationId xmlns:p14="http://schemas.microsoft.com/office/powerpoint/2010/main" val="4249601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538162"/>
          </a:xfrm>
        </p:spPr>
        <p:txBody>
          <a:bodyPr>
            <a:normAutofit/>
          </a:bodyPr>
          <a:lstStyle/>
          <a:p>
            <a:pPr algn="ctr"/>
            <a:r>
              <a:rPr lang="en-US" sz="2800" b="1" dirty="0"/>
              <a:t>Act-centered </a:t>
            </a:r>
            <a:r>
              <a:rPr lang="en-US" sz="2800" b="1" dirty="0">
                <a:sym typeface="Wingdings" pitchFamily="2" charset="2"/>
              </a:rPr>
              <a:t> Intention-based  Deontology</a:t>
            </a:r>
            <a:endParaRPr lang="en-US" sz="2800" b="1" dirty="0"/>
          </a:p>
        </p:txBody>
      </p:sp>
      <p:sp>
        <p:nvSpPr>
          <p:cNvPr id="7" name="TextBox 6">
            <a:extLst>
              <a:ext uri="{FF2B5EF4-FFF2-40B4-BE49-F238E27FC236}">
                <a16:creationId xmlns:a16="http://schemas.microsoft.com/office/drawing/2014/main" id="{A53F55D2-DADD-6740-86BE-A84919B63861}"/>
              </a:ext>
            </a:extLst>
          </p:cNvPr>
          <p:cNvSpPr txBox="1"/>
          <p:nvPr/>
        </p:nvSpPr>
        <p:spPr>
          <a:xfrm>
            <a:off x="596348" y="1133060"/>
            <a:ext cx="11330609" cy="4154984"/>
          </a:xfrm>
          <a:prstGeom prst="rect">
            <a:avLst/>
          </a:prstGeom>
          <a:noFill/>
        </p:spPr>
        <p:txBody>
          <a:bodyPr wrap="square" rtlCol="0">
            <a:spAutoFit/>
          </a:bodyPr>
          <a:lstStyle/>
          <a:p>
            <a:r>
              <a:rPr lang="en-US" sz="2400" dirty="0"/>
              <a:t>Deontology is a branch of ethics that is most commonly associated with the philosopher Immanuel Kant and W. D. Ross. It is an act centered approach to morality. It focuses on:</a:t>
            </a:r>
          </a:p>
          <a:p>
            <a:endParaRPr lang="en-US" sz="2400" dirty="0"/>
          </a:p>
          <a:p>
            <a:pPr marL="342900" indent="-342900">
              <a:buFont typeface="Arial" panose="020B0604020202020204" pitchFamily="34" charset="0"/>
              <a:buChar char="•"/>
            </a:pPr>
            <a:r>
              <a:rPr lang="en-US" sz="2400" dirty="0"/>
              <a:t>The intentions of the agent acting.</a:t>
            </a:r>
          </a:p>
          <a:p>
            <a:pPr marL="342900" indent="-342900">
              <a:buFont typeface="Arial" panose="020B0604020202020204" pitchFamily="34" charset="0"/>
              <a:buChar char="•"/>
            </a:pPr>
            <a:r>
              <a:rPr lang="en-US" sz="2400" dirty="0"/>
              <a:t>Duties that apply to the agent.</a:t>
            </a:r>
          </a:p>
          <a:p>
            <a:pPr marL="342900" indent="-342900">
              <a:buFont typeface="Arial" panose="020B0604020202020204" pitchFamily="34" charset="0"/>
              <a:buChar char="•"/>
            </a:pPr>
            <a:r>
              <a:rPr lang="en-US" sz="2400" dirty="0"/>
              <a:t>Rights that individuals have. </a:t>
            </a:r>
          </a:p>
          <a:p>
            <a:endParaRPr lang="en-US" sz="2400" dirty="0"/>
          </a:p>
          <a:p>
            <a:r>
              <a:rPr lang="en-US" sz="2400" dirty="0"/>
              <a:t>Deontology does </a:t>
            </a:r>
            <a:r>
              <a:rPr lang="en-US" sz="2400" i="1" dirty="0"/>
              <a:t>not</a:t>
            </a:r>
            <a:r>
              <a:rPr lang="en-US" sz="2400" dirty="0"/>
              <a:t> focus on</a:t>
            </a:r>
          </a:p>
          <a:p>
            <a:pPr marL="342900" indent="-342900">
              <a:buFont typeface="Arial" panose="020B0604020202020204" pitchFamily="34" charset="0"/>
              <a:buChar char="•"/>
            </a:pPr>
            <a:r>
              <a:rPr lang="en-US" sz="2400" dirty="0"/>
              <a:t>The consequences of an action alone.</a:t>
            </a:r>
          </a:p>
          <a:p>
            <a:pPr marL="342900" indent="-342900">
              <a:buFont typeface="Arial" panose="020B0604020202020204" pitchFamily="34" charset="0"/>
              <a:buChar char="•"/>
            </a:pPr>
            <a:r>
              <a:rPr lang="en-US" sz="2400" dirty="0"/>
              <a:t>Agents as a whole as opposed to their actions only.</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1391465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46410" y="274639"/>
            <a:ext cx="9974167" cy="647573"/>
          </a:xfrm>
        </p:spPr>
        <p:txBody>
          <a:bodyPr>
            <a:normAutofit/>
          </a:bodyPr>
          <a:lstStyle/>
          <a:p>
            <a:pPr algn="ctr"/>
            <a:r>
              <a:rPr lang="en-US" sz="2800" b="1" dirty="0"/>
              <a:t>Example: Buying stamps</a:t>
            </a:r>
          </a:p>
        </p:txBody>
      </p:sp>
      <p:sp>
        <p:nvSpPr>
          <p:cNvPr id="7" name="Content Placeholder 6"/>
          <p:cNvSpPr>
            <a:spLocks noGrp="1"/>
          </p:cNvSpPr>
          <p:nvPr>
            <p:ph idx="1"/>
          </p:nvPr>
        </p:nvSpPr>
        <p:spPr>
          <a:xfrm>
            <a:off x="546410" y="1239694"/>
            <a:ext cx="9974167" cy="5487911"/>
          </a:xfrm>
        </p:spPr>
        <p:txBody>
          <a:bodyPr>
            <a:normAutofit/>
          </a:bodyPr>
          <a:lstStyle/>
          <a:p>
            <a:pPr marL="0" indent="0">
              <a:buNone/>
            </a:pPr>
            <a:r>
              <a:rPr lang="en-US" sz="2400" dirty="0"/>
              <a:t>You go to the post office to buy stamps. You pay the postal clerk money to buy stamps. And you interact with him as another human being who is more than just their job. However, you do </a:t>
            </a:r>
            <a:r>
              <a:rPr lang="en-US" sz="2400" i="1" dirty="0"/>
              <a:t>use</a:t>
            </a:r>
            <a:r>
              <a:rPr lang="en-US" sz="2400" dirty="0"/>
              <a:t> the postal clerk for the end of </a:t>
            </a:r>
            <a:r>
              <a:rPr lang="en-US" sz="2400" i="1" dirty="0"/>
              <a:t>attaining</a:t>
            </a:r>
            <a:r>
              <a:rPr lang="en-US" sz="2400" dirty="0"/>
              <a:t> stamps. </a:t>
            </a:r>
          </a:p>
          <a:p>
            <a:pPr marL="0" indent="0">
              <a:buNone/>
            </a:pPr>
            <a:endParaRPr lang="en-US" sz="2400" dirty="0"/>
          </a:p>
          <a:p>
            <a:pPr marL="0" indent="0">
              <a:buNone/>
            </a:pPr>
            <a:r>
              <a:rPr lang="en-US" sz="2400" dirty="0"/>
              <a:t>Did you do something morally wrong? </a:t>
            </a:r>
            <a:r>
              <a:rPr lang="en-US" sz="2400" b="1" dirty="0"/>
              <a:t>NO!</a:t>
            </a:r>
          </a:p>
          <a:p>
            <a:pPr marL="0" indent="0">
              <a:buNone/>
            </a:pPr>
            <a:r>
              <a:rPr lang="en-US" sz="2400" dirty="0"/>
              <a:t>Because you did not </a:t>
            </a:r>
            <a:r>
              <a:rPr lang="en-US" sz="2400" i="1" dirty="0"/>
              <a:t>use</a:t>
            </a:r>
            <a:r>
              <a:rPr lang="en-US" sz="2400" dirty="0"/>
              <a:t> the postal worker as a </a:t>
            </a:r>
            <a:r>
              <a:rPr lang="en-US" sz="2400" i="1" dirty="0"/>
              <a:t>mere</a:t>
            </a:r>
            <a:r>
              <a:rPr lang="en-US" sz="2400" dirty="0"/>
              <a:t> means to an end. The postal worker</a:t>
            </a:r>
          </a:p>
          <a:p>
            <a:pPr marL="0" indent="0">
              <a:buNone/>
            </a:pPr>
            <a:endParaRPr lang="en-US" sz="2400" dirty="0"/>
          </a:p>
          <a:p>
            <a:pPr marL="514350" indent="-514350">
              <a:buAutoNum type="romanLcParenBoth"/>
            </a:pPr>
            <a:r>
              <a:rPr lang="en-US" sz="2400" dirty="0"/>
              <a:t>Consented to being employed in this way.</a:t>
            </a:r>
          </a:p>
          <a:p>
            <a:pPr marL="514350" indent="-514350">
              <a:buAutoNum type="romanLcParenBoth"/>
            </a:pPr>
            <a:r>
              <a:rPr lang="en-US" sz="2400" dirty="0"/>
              <a:t>The postal worker was treated with respect by you.</a:t>
            </a:r>
          </a:p>
          <a:p>
            <a:pPr marL="514350" indent="-514350">
              <a:buAutoNum type="romanLcParenBoth"/>
            </a:pPr>
            <a:r>
              <a:rPr lang="en-US" sz="2400" dirty="0"/>
              <a:t>The postal worker knew what he was doing when he chose the job. </a:t>
            </a:r>
          </a:p>
        </p:txBody>
      </p:sp>
    </p:spTree>
    <p:extLst>
      <p:ext uri="{BB962C8B-B14F-4D97-AF65-F5344CB8AC3E}">
        <p14:creationId xmlns:p14="http://schemas.microsoft.com/office/powerpoint/2010/main" val="3002421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23746" y="274639"/>
            <a:ext cx="10096831" cy="647573"/>
          </a:xfrm>
        </p:spPr>
        <p:txBody>
          <a:bodyPr>
            <a:normAutofit/>
          </a:bodyPr>
          <a:lstStyle/>
          <a:p>
            <a:pPr algn="ctr"/>
            <a:r>
              <a:rPr lang="en-US" sz="2800" b="1" dirty="0"/>
              <a:t>Humanity Formulation: Information we need</a:t>
            </a:r>
          </a:p>
        </p:txBody>
      </p:sp>
      <p:sp>
        <p:nvSpPr>
          <p:cNvPr id="7" name="Content Placeholder 6"/>
          <p:cNvSpPr>
            <a:spLocks noGrp="1"/>
          </p:cNvSpPr>
          <p:nvPr>
            <p:ph idx="1"/>
          </p:nvPr>
        </p:nvSpPr>
        <p:spPr>
          <a:xfrm>
            <a:off x="501805" y="1025912"/>
            <a:ext cx="11425151" cy="5701693"/>
          </a:xfrm>
        </p:spPr>
        <p:txBody>
          <a:bodyPr>
            <a:normAutofit/>
          </a:bodyPr>
          <a:lstStyle/>
          <a:p>
            <a:pPr marL="514350" indent="-514350">
              <a:buAutoNum type="romanLcParenBoth"/>
            </a:pPr>
            <a:endParaRPr lang="en-US" sz="2200" dirty="0"/>
          </a:p>
          <a:p>
            <a:pPr marL="514350" indent="-514350">
              <a:buAutoNum type="romanLcParenBoth"/>
            </a:pPr>
            <a:r>
              <a:rPr lang="en-US" sz="2400" dirty="0"/>
              <a:t>Did the person consent to being treated in a certain way?</a:t>
            </a:r>
          </a:p>
          <a:p>
            <a:pPr marL="914400" lvl="1" indent="-514350">
              <a:buFont typeface="+mj-lt"/>
              <a:buAutoNum type="alphaLcPeriod"/>
            </a:pPr>
            <a:r>
              <a:rPr lang="en-US" dirty="0"/>
              <a:t>Did the person have other options?</a:t>
            </a:r>
          </a:p>
          <a:p>
            <a:pPr marL="914400" lvl="1" indent="-514350">
              <a:buFont typeface="+mj-lt"/>
              <a:buAutoNum type="alphaLcPeriod"/>
            </a:pPr>
            <a:r>
              <a:rPr lang="en-US" dirty="0"/>
              <a:t>Were those options minimally good enough?</a:t>
            </a:r>
          </a:p>
          <a:p>
            <a:pPr marL="400050" lvl="1" indent="0">
              <a:buNone/>
            </a:pPr>
            <a:endParaRPr lang="en-US" dirty="0"/>
          </a:p>
          <a:p>
            <a:pPr marL="514350" indent="-514350">
              <a:buAutoNum type="romanLcParenBoth"/>
            </a:pPr>
            <a:r>
              <a:rPr lang="en-US" sz="2400" dirty="0"/>
              <a:t>Was the person rational when they consented?</a:t>
            </a:r>
          </a:p>
          <a:p>
            <a:pPr marL="914400" lvl="1" indent="-514350">
              <a:buFont typeface="+mj-lt"/>
              <a:buAutoNum type="alphaLcPeriod"/>
            </a:pPr>
            <a:r>
              <a:rPr lang="en-US" dirty="0"/>
              <a:t>Are they mentally disabled or unable to exercise decision making on their own behalf?</a:t>
            </a:r>
          </a:p>
          <a:p>
            <a:pPr marL="914400" lvl="1" indent="-514350">
              <a:buFont typeface="+mj-lt"/>
              <a:buAutoNum type="alphaLcPeriod"/>
            </a:pPr>
            <a:r>
              <a:rPr lang="en-US" dirty="0"/>
              <a:t>Are they suffering from duress and or confusion?</a:t>
            </a:r>
          </a:p>
          <a:p>
            <a:pPr marL="914400" lvl="1" indent="-514350">
              <a:buFont typeface="+mj-lt"/>
              <a:buAutoNum type="alphaLcPeriod"/>
            </a:pPr>
            <a:endParaRPr lang="en-US" dirty="0"/>
          </a:p>
          <a:p>
            <a:pPr marL="514350" indent="-514350">
              <a:buFont typeface="+mj-lt"/>
              <a:buAutoNum type="romanLcParenBoth"/>
            </a:pPr>
            <a:r>
              <a:rPr lang="en-US" sz="2400" dirty="0"/>
              <a:t>Did the person have all the relevant information that they could have expected to have at the time?</a:t>
            </a:r>
          </a:p>
          <a:p>
            <a:pPr marL="914400" lvl="1" indent="-514350">
              <a:buFont typeface="+mj-lt"/>
              <a:buAutoNum type="alphaLcPeriod"/>
            </a:pPr>
            <a:r>
              <a:rPr lang="en-US" dirty="0"/>
              <a:t>Was someone lying to them about the facts?</a:t>
            </a:r>
          </a:p>
          <a:p>
            <a:pPr marL="914400" lvl="1" indent="-514350">
              <a:buFont typeface="+mj-lt"/>
              <a:buAutoNum type="alphaLcPeriod"/>
            </a:pPr>
            <a:r>
              <a:rPr lang="en-US" dirty="0"/>
              <a:t>Was something omitted that was actually important information?</a:t>
            </a:r>
          </a:p>
        </p:txBody>
      </p:sp>
    </p:spTree>
    <p:extLst>
      <p:ext uri="{BB962C8B-B14F-4D97-AF65-F5344CB8AC3E}">
        <p14:creationId xmlns:p14="http://schemas.microsoft.com/office/powerpoint/2010/main" val="635107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70518" y="274639"/>
            <a:ext cx="9450060" cy="647573"/>
          </a:xfrm>
        </p:spPr>
        <p:txBody>
          <a:bodyPr>
            <a:normAutofit/>
          </a:bodyPr>
          <a:lstStyle/>
          <a:p>
            <a:pPr algn="ctr"/>
            <a:r>
              <a:rPr lang="en-US" sz="2800" b="1" dirty="0"/>
              <a:t>Respect for Others: Moral Rights</a:t>
            </a:r>
          </a:p>
        </p:txBody>
      </p:sp>
      <p:sp>
        <p:nvSpPr>
          <p:cNvPr id="7" name="Content Placeholder 6"/>
          <p:cNvSpPr>
            <a:spLocks noGrp="1"/>
          </p:cNvSpPr>
          <p:nvPr>
            <p:ph idx="1"/>
          </p:nvPr>
        </p:nvSpPr>
        <p:spPr>
          <a:xfrm>
            <a:off x="847494" y="1239694"/>
            <a:ext cx="9673084" cy="5487911"/>
          </a:xfrm>
        </p:spPr>
        <p:txBody>
          <a:bodyPr>
            <a:normAutofit/>
          </a:bodyPr>
          <a:lstStyle/>
          <a:p>
            <a:pPr marL="514350" indent="-514350">
              <a:buAutoNum type="romanLcParenBoth"/>
            </a:pPr>
            <a:r>
              <a:rPr lang="en-US" sz="2200" dirty="0"/>
              <a:t>The term ‘moral right’ is used synonymously with ‘human right’, but that doesn’t make them identical to human rights. Moral rights could apply to non-human creatures.</a:t>
            </a:r>
          </a:p>
          <a:p>
            <a:pPr marL="514350" indent="-514350">
              <a:buAutoNum type="romanLcParenBoth"/>
            </a:pPr>
            <a:endParaRPr lang="en-US" sz="2200" dirty="0"/>
          </a:p>
          <a:p>
            <a:pPr marL="514350" indent="-514350">
              <a:buAutoNum type="romanLcParenBoth"/>
            </a:pPr>
            <a:r>
              <a:rPr lang="en-US" sz="2200" dirty="0"/>
              <a:t>Moral rights are not the same as legal rights, which are a function of the legal system of the nation one is a citizen of or the international legal rights that apply to all of us.</a:t>
            </a:r>
          </a:p>
          <a:p>
            <a:pPr marL="514350" indent="-514350">
              <a:buAutoNum type="romanLcParenBoth"/>
            </a:pPr>
            <a:endParaRPr lang="en-US" sz="2200" dirty="0"/>
          </a:p>
          <a:p>
            <a:pPr marL="514350" indent="-514350">
              <a:buAutoNum type="romanLcParenBoth"/>
            </a:pPr>
            <a:r>
              <a:rPr lang="en-US" sz="2200" dirty="0"/>
              <a:t>Moral rights are not the same as civil rights, which are a function of the civil regulations that govern us, these regulations can vary from state to state, or from nation to nation.</a:t>
            </a:r>
          </a:p>
          <a:p>
            <a:pPr marL="0" indent="0">
              <a:buNone/>
            </a:pPr>
            <a:endParaRPr lang="en-US" sz="2200" dirty="0"/>
          </a:p>
          <a:p>
            <a:pPr marL="0" indent="0">
              <a:buNone/>
            </a:pPr>
            <a:r>
              <a:rPr lang="en-US" sz="2200" dirty="0"/>
              <a:t>The moral rights tradition is a long and old tradition that Kant’s theory has contributed to.</a:t>
            </a:r>
          </a:p>
        </p:txBody>
      </p:sp>
    </p:spTree>
    <p:extLst>
      <p:ext uri="{BB962C8B-B14F-4D97-AF65-F5344CB8AC3E}">
        <p14:creationId xmlns:p14="http://schemas.microsoft.com/office/powerpoint/2010/main" val="3511393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20564" y="274639"/>
            <a:ext cx="8800013" cy="647573"/>
          </a:xfrm>
        </p:spPr>
        <p:txBody>
          <a:bodyPr>
            <a:normAutofit/>
          </a:bodyPr>
          <a:lstStyle/>
          <a:p>
            <a:pPr algn="ctr"/>
            <a:r>
              <a:rPr lang="en-US" sz="2800" b="1" dirty="0"/>
              <a:t>Moral Rights</a:t>
            </a:r>
          </a:p>
        </p:txBody>
      </p:sp>
      <p:sp>
        <p:nvSpPr>
          <p:cNvPr id="7" name="Content Placeholder 6"/>
          <p:cNvSpPr>
            <a:spLocks noGrp="1"/>
          </p:cNvSpPr>
          <p:nvPr>
            <p:ph idx="1"/>
          </p:nvPr>
        </p:nvSpPr>
        <p:spPr>
          <a:xfrm>
            <a:off x="646770" y="838250"/>
            <a:ext cx="10962134" cy="5721576"/>
          </a:xfrm>
        </p:spPr>
        <p:txBody>
          <a:bodyPr>
            <a:normAutofit/>
          </a:bodyPr>
          <a:lstStyle/>
          <a:p>
            <a:pPr marL="514350" indent="-514350">
              <a:buAutoNum type="romanLcParenBoth"/>
            </a:pPr>
            <a:endParaRPr lang="en-US" sz="2400" dirty="0"/>
          </a:p>
          <a:p>
            <a:pPr marL="514350" indent="-514350">
              <a:buAutoNum type="romanLcParenBoth"/>
            </a:pPr>
            <a:r>
              <a:rPr lang="en-US" sz="2400" dirty="0"/>
              <a:t>Moral rights are rights that societies should enforce.</a:t>
            </a:r>
          </a:p>
          <a:p>
            <a:pPr marL="400050" lvl="1" indent="0">
              <a:buNone/>
            </a:pPr>
            <a:endParaRPr lang="en-US" sz="2200" dirty="0"/>
          </a:p>
          <a:p>
            <a:pPr marL="400050" lvl="1" indent="0">
              <a:buNone/>
            </a:pPr>
            <a:r>
              <a:rPr lang="en-US" dirty="0"/>
              <a:t>If we are really persuaded that people have a moral right to X, then we should enforce violation of the right. </a:t>
            </a:r>
          </a:p>
          <a:p>
            <a:pPr marL="514350" indent="-514350">
              <a:buAutoNum type="romanLcParenBoth"/>
            </a:pPr>
            <a:endParaRPr lang="en-US" sz="2400" dirty="0"/>
          </a:p>
          <a:p>
            <a:pPr marL="514350" indent="-514350">
              <a:buAutoNum type="romanLcParenBoth"/>
            </a:pPr>
            <a:r>
              <a:rPr lang="en-US" sz="2400" dirty="0"/>
              <a:t>Moral rights imply duties. </a:t>
            </a:r>
          </a:p>
          <a:p>
            <a:pPr marL="514350" indent="-514350">
              <a:buAutoNum type="romanLcParenBoth"/>
            </a:pPr>
            <a:endParaRPr lang="en-US" sz="2400" dirty="0"/>
          </a:p>
          <a:p>
            <a:pPr marL="0" indent="0">
              <a:buNone/>
            </a:pPr>
            <a:r>
              <a:rPr lang="en-US" sz="2400" i="1" dirty="0"/>
              <a:t>Negative view</a:t>
            </a:r>
            <a:r>
              <a:rPr lang="en-US" sz="2400" dirty="0"/>
              <a:t>: If P has a right to X, then everyone else is required to refrain from interfering with P’s having X.</a:t>
            </a:r>
          </a:p>
          <a:p>
            <a:pPr marL="0" indent="0">
              <a:buNone/>
            </a:pPr>
            <a:endParaRPr lang="en-US" sz="2400" i="1" dirty="0"/>
          </a:p>
          <a:p>
            <a:pPr marL="0" indent="0">
              <a:buNone/>
            </a:pPr>
            <a:r>
              <a:rPr lang="en-US" sz="2400" i="1" dirty="0"/>
              <a:t>Positive view</a:t>
            </a:r>
            <a:r>
              <a:rPr lang="en-US" sz="2400" dirty="0"/>
              <a:t>: If P has a right to X, then everyone else is required to refrain from interfering with P’s having X, and should cooperate, when necessary, in P’s having X.</a:t>
            </a:r>
          </a:p>
        </p:txBody>
      </p:sp>
    </p:spTree>
    <p:extLst>
      <p:ext uri="{BB962C8B-B14F-4D97-AF65-F5344CB8AC3E}">
        <p14:creationId xmlns:p14="http://schemas.microsoft.com/office/powerpoint/2010/main" val="551770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20564" y="274639"/>
            <a:ext cx="8800013" cy="647573"/>
          </a:xfrm>
        </p:spPr>
        <p:txBody>
          <a:bodyPr>
            <a:normAutofit/>
          </a:bodyPr>
          <a:lstStyle/>
          <a:p>
            <a:pPr algn="ctr"/>
            <a:r>
              <a:rPr lang="en-US" sz="2800" b="1" dirty="0"/>
              <a:t>Moral Rights Example: The right to life </a:t>
            </a:r>
          </a:p>
        </p:txBody>
      </p:sp>
      <p:sp>
        <p:nvSpPr>
          <p:cNvPr id="7" name="Content Placeholder 6"/>
          <p:cNvSpPr>
            <a:spLocks noGrp="1"/>
          </p:cNvSpPr>
          <p:nvPr>
            <p:ph idx="1"/>
          </p:nvPr>
        </p:nvSpPr>
        <p:spPr>
          <a:xfrm>
            <a:off x="691376" y="1239694"/>
            <a:ext cx="9829201" cy="5487911"/>
          </a:xfrm>
        </p:spPr>
        <p:txBody>
          <a:bodyPr>
            <a:normAutofit/>
          </a:bodyPr>
          <a:lstStyle/>
          <a:p>
            <a:pPr marL="0" indent="0">
              <a:buNone/>
            </a:pPr>
            <a:r>
              <a:rPr lang="en-US" sz="2400" dirty="0"/>
              <a:t>Example: Jane slips and is drowning in a pool. Mary could easily save her, but Mary chooses to watch her drown.</a:t>
            </a:r>
          </a:p>
          <a:p>
            <a:pPr marL="0" indent="0">
              <a:buNone/>
            </a:pPr>
            <a:endParaRPr lang="en-US" sz="2400" dirty="0"/>
          </a:p>
          <a:p>
            <a:pPr marL="0" indent="0">
              <a:buNone/>
            </a:pPr>
            <a:r>
              <a:rPr lang="en-US" sz="2400" dirty="0"/>
              <a:t>Question: Did Mary violate Jane’s right to life?</a:t>
            </a:r>
          </a:p>
          <a:p>
            <a:pPr marL="0" indent="0">
              <a:buNone/>
            </a:pPr>
            <a:endParaRPr lang="en-US" sz="2400" i="1" dirty="0"/>
          </a:p>
          <a:p>
            <a:pPr marL="0" indent="0">
              <a:buNone/>
            </a:pPr>
            <a:r>
              <a:rPr lang="en-US" sz="2400" i="1" dirty="0"/>
              <a:t>Negative account</a:t>
            </a:r>
            <a:r>
              <a:rPr lang="en-US" sz="2400" dirty="0"/>
              <a:t>: no one should interfere with a person’s exercise of their right to life. Mary did </a:t>
            </a:r>
            <a:r>
              <a:rPr lang="en-US" sz="2400" i="1" dirty="0"/>
              <a:t>not</a:t>
            </a:r>
            <a:r>
              <a:rPr lang="en-US" sz="2400" dirty="0"/>
              <a:t> interfere, so she did </a:t>
            </a:r>
            <a:r>
              <a:rPr lang="en-US" sz="2400" i="1" dirty="0"/>
              <a:t>not</a:t>
            </a:r>
            <a:r>
              <a:rPr lang="en-US" sz="2400" dirty="0"/>
              <a:t> violate Jane’s right to life.</a:t>
            </a:r>
          </a:p>
          <a:p>
            <a:pPr marL="0" indent="0">
              <a:buNone/>
            </a:pPr>
            <a:endParaRPr lang="en-US" sz="2400" i="1" dirty="0"/>
          </a:p>
          <a:p>
            <a:pPr marL="0" indent="0">
              <a:buNone/>
            </a:pPr>
            <a:r>
              <a:rPr lang="en-US" sz="2400" i="1" dirty="0"/>
              <a:t>Positive account</a:t>
            </a:r>
            <a:r>
              <a:rPr lang="en-US" sz="2400" dirty="0"/>
              <a:t>: where it is not too demanding one should also cooperate with another’s exercise of a right. Mary did </a:t>
            </a:r>
            <a:r>
              <a:rPr lang="en-US" sz="2400" i="1" dirty="0"/>
              <a:t>not</a:t>
            </a:r>
            <a:r>
              <a:rPr lang="en-US" sz="2400" dirty="0"/>
              <a:t> </a:t>
            </a:r>
            <a:r>
              <a:rPr lang="en-US" sz="2400" i="1" dirty="0"/>
              <a:t>cooperate</a:t>
            </a:r>
            <a:r>
              <a:rPr lang="en-US" sz="2400" dirty="0"/>
              <a:t> in Jane’s right to life. So, Mary did </a:t>
            </a:r>
            <a:r>
              <a:rPr lang="en-US" sz="2400" i="1" dirty="0"/>
              <a:t>violate</a:t>
            </a:r>
            <a:r>
              <a:rPr lang="en-US" sz="2400" dirty="0"/>
              <a:t> Jane’s right to life. </a:t>
            </a:r>
          </a:p>
        </p:txBody>
      </p:sp>
    </p:spTree>
    <p:extLst>
      <p:ext uri="{BB962C8B-B14F-4D97-AF65-F5344CB8AC3E}">
        <p14:creationId xmlns:p14="http://schemas.microsoft.com/office/powerpoint/2010/main" val="1262532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20564" y="274639"/>
            <a:ext cx="8800013" cy="647573"/>
          </a:xfrm>
        </p:spPr>
        <p:txBody>
          <a:bodyPr>
            <a:normAutofit/>
          </a:bodyPr>
          <a:lstStyle/>
          <a:p>
            <a:pPr algn="ctr"/>
            <a:r>
              <a:rPr lang="en-US" sz="2800" b="1" dirty="0"/>
              <a:t>Moral Rights: Conditions / Questions</a:t>
            </a:r>
          </a:p>
        </p:txBody>
      </p:sp>
      <p:sp>
        <p:nvSpPr>
          <p:cNvPr id="7" name="Content Placeholder 6"/>
          <p:cNvSpPr>
            <a:spLocks noGrp="1"/>
          </p:cNvSpPr>
          <p:nvPr>
            <p:ph idx="1"/>
          </p:nvPr>
        </p:nvSpPr>
        <p:spPr>
          <a:xfrm>
            <a:off x="468352" y="1239694"/>
            <a:ext cx="10052226" cy="5487911"/>
          </a:xfrm>
        </p:spPr>
        <p:txBody>
          <a:bodyPr>
            <a:normAutofit/>
          </a:bodyPr>
          <a:lstStyle/>
          <a:p>
            <a:r>
              <a:rPr lang="en-US" sz="2400" dirty="0"/>
              <a:t>Moral rights cannot be waived.</a:t>
            </a:r>
          </a:p>
          <a:p>
            <a:endParaRPr lang="en-US" sz="2400" dirty="0"/>
          </a:p>
          <a:p>
            <a:pPr marL="0" indent="0">
              <a:buNone/>
            </a:pPr>
            <a:r>
              <a:rPr lang="en-US" sz="2400" dirty="0"/>
              <a:t>If P has a right to X, then P cannot give up his/her claim to X.</a:t>
            </a:r>
          </a:p>
          <a:p>
            <a:endParaRPr lang="en-US" sz="2400" dirty="0"/>
          </a:p>
          <a:p>
            <a:r>
              <a:rPr lang="en-US" sz="2400" dirty="0"/>
              <a:t>Moral rights take precedence over all other considerations.</a:t>
            </a:r>
          </a:p>
          <a:p>
            <a:pPr marL="0" indent="0">
              <a:buNone/>
            </a:pPr>
            <a:r>
              <a:rPr lang="en-US" sz="2400" dirty="0"/>
              <a:t>If P has a right to X, P’s claim to X counts more heavily than any other consideration. </a:t>
            </a:r>
          </a:p>
          <a:p>
            <a:pPr marL="0" indent="0">
              <a:buNone/>
            </a:pPr>
            <a:endParaRPr lang="en-US" sz="2400" dirty="0"/>
          </a:p>
          <a:p>
            <a:r>
              <a:rPr lang="en-US" sz="2400" dirty="0"/>
              <a:t>Moral rights apply universally. </a:t>
            </a:r>
          </a:p>
          <a:p>
            <a:pPr marL="0" indent="0">
              <a:buNone/>
            </a:pPr>
            <a:r>
              <a:rPr lang="en-US" sz="2400" dirty="0"/>
              <a:t>If P has a right to X, then anyone else in P’s situation would have a legitimate claim to X. </a:t>
            </a:r>
          </a:p>
          <a:p>
            <a:pPr marL="0" indent="0">
              <a:buNone/>
            </a:pPr>
            <a:endParaRPr lang="en-US" sz="2400" dirty="0"/>
          </a:p>
        </p:txBody>
      </p:sp>
    </p:spTree>
    <p:extLst>
      <p:ext uri="{BB962C8B-B14F-4D97-AF65-F5344CB8AC3E}">
        <p14:creationId xmlns:p14="http://schemas.microsoft.com/office/powerpoint/2010/main" val="913007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8352" y="274639"/>
            <a:ext cx="10052225" cy="647573"/>
          </a:xfrm>
        </p:spPr>
        <p:txBody>
          <a:bodyPr>
            <a:normAutofit/>
          </a:bodyPr>
          <a:lstStyle/>
          <a:p>
            <a:pPr algn="ctr"/>
            <a:r>
              <a:rPr lang="en-US" sz="2800" b="1" dirty="0"/>
              <a:t>W. D. Ross on </a:t>
            </a:r>
            <a:r>
              <a:rPr lang="en-US" sz="2800" b="1" i="1" dirty="0"/>
              <a:t>Prima Facie Duties</a:t>
            </a:r>
          </a:p>
        </p:txBody>
      </p:sp>
      <p:sp>
        <p:nvSpPr>
          <p:cNvPr id="7" name="Content Placeholder 6"/>
          <p:cNvSpPr>
            <a:spLocks noGrp="1"/>
          </p:cNvSpPr>
          <p:nvPr>
            <p:ph idx="1"/>
          </p:nvPr>
        </p:nvSpPr>
        <p:spPr>
          <a:xfrm>
            <a:off x="468352" y="1239694"/>
            <a:ext cx="10052226" cy="5487911"/>
          </a:xfrm>
        </p:spPr>
        <p:txBody>
          <a:bodyPr>
            <a:normAutofit fontScale="92500" lnSpcReduction="10000"/>
          </a:bodyPr>
          <a:lstStyle/>
          <a:p>
            <a:pPr marL="0" indent="0">
              <a:buNone/>
            </a:pPr>
            <a:r>
              <a:rPr lang="en-US" dirty="0"/>
              <a:t>W. D. Ross (1877-1971) was a central figure in Oxford philosophy. He made several contributions to moral theory, both by interpreting central figures, such as Aristotle, as well as articulating his own view.</a:t>
            </a:r>
          </a:p>
          <a:p>
            <a:pPr marL="0" indent="0">
              <a:buNone/>
            </a:pPr>
            <a:endParaRPr lang="en-US" dirty="0"/>
          </a:p>
          <a:p>
            <a:pPr marL="0" indent="0">
              <a:buNone/>
            </a:pPr>
            <a:r>
              <a:rPr lang="en-US" dirty="0"/>
              <a:t>A central component of Ross’s moral theory is the postulation of a list of </a:t>
            </a:r>
            <a:r>
              <a:rPr lang="en-US" i="1" dirty="0"/>
              <a:t>prima facie duties. Prima facie duties </a:t>
            </a:r>
            <a:r>
              <a:rPr lang="en-US" dirty="0"/>
              <a:t>are guidelines, not rules without exception. In addition, the are not </a:t>
            </a:r>
            <a:endParaRPr lang="en-US" i="1" dirty="0"/>
          </a:p>
          <a:p>
            <a:pPr marL="0" indent="0">
              <a:buNone/>
            </a:pPr>
            <a:endParaRPr lang="en-US" i="1" dirty="0"/>
          </a:p>
          <a:p>
            <a:r>
              <a:rPr lang="en-US" dirty="0"/>
              <a:t>Exhaustive (there could be more than what he lists)</a:t>
            </a:r>
          </a:p>
          <a:p>
            <a:pPr marL="0" indent="0">
              <a:buNone/>
            </a:pPr>
            <a:endParaRPr lang="en-US" dirty="0"/>
          </a:p>
          <a:p>
            <a:pPr marL="0" indent="0">
              <a:buNone/>
            </a:pPr>
            <a:r>
              <a:rPr lang="en-US" dirty="0"/>
              <a:t>And</a:t>
            </a:r>
          </a:p>
          <a:p>
            <a:pPr marL="0" indent="0">
              <a:buNone/>
            </a:pPr>
            <a:endParaRPr lang="en-US" dirty="0"/>
          </a:p>
          <a:p>
            <a:r>
              <a:rPr lang="en-US" dirty="0"/>
              <a:t>Non-controversial (somethings arguably should not be on the list)</a:t>
            </a:r>
          </a:p>
          <a:p>
            <a:pPr marL="0" indent="0">
              <a:buNone/>
            </a:pPr>
            <a:endParaRPr lang="en-US" dirty="0"/>
          </a:p>
          <a:p>
            <a:pPr marL="0" indent="0">
              <a:buNone/>
            </a:pPr>
            <a:endParaRPr lang="en-US" sz="2400" dirty="0"/>
          </a:p>
        </p:txBody>
      </p:sp>
    </p:spTree>
    <p:extLst>
      <p:ext uri="{BB962C8B-B14F-4D97-AF65-F5344CB8AC3E}">
        <p14:creationId xmlns:p14="http://schemas.microsoft.com/office/powerpoint/2010/main" val="1966301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8352" y="274639"/>
            <a:ext cx="10052225" cy="647573"/>
          </a:xfrm>
        </p:spPr>
        <p:txBody>
          <a:bodyPr>
            <a:normAutofit/>
          </a:bodyPr>
          <a:lstStyle/>
          <a:p>
            <a:pPr algn="ctr"/>
            <a:r>
              <a:rPr lang="en-US" sz="2800" b="1" dirty="0"/>
              <a:t>W. D. Ross on </a:t>
            </a:r>
            <a:r>
              <a:rPr lang="en-US" sz="2800" b="1" i="1" dirty="0"/>
              <a:t>Prima Facie Duties</a:t>
            </a:r>
          </a:p>
        </p:txBody>
      </p:sp>
      <p:sp>
        <p:nvSpPr>
          <p:cNvPr id="7" name="Content Placeholder 6"/>
          <p:cNvSpPr>
            <a:spLocks noGrp="1"/>
          </p:cNvSpPr>
          <p:nvPr>
            <p:ph idx="1"/>
          </p:nvPr>
        </p:nvSpPr>
        <p:spPr>
          <a:xfrm>
            <a:off x="468352" y="1239694"/>
            <a:ext cx="10052226" cy="5487911"/>
          </a:xfrm>
        </p:spPr>
        <p:txBody>
          <a:bodyPr>
            <a:normAutofit/>
          </a:bodyPr>
          <a:lstStyle/>
          <a:p>
            <a:pPr marL="0" indent="0">
              <a:buNone/>
            </a:pPr>
            <a:r>
              <a:rPr lang="en-US" b="1" dirty="0"/>
              <a:t>Duties of fidelity: first there are duties stemming from our explicit and implicit promises. </a:t>
            </a:r>
            <a:endParaRPr lang="en-US" b="1" dirty="0">
              <a:effectLst/>
            </a:endParaRPr>
          </a:p>
          <a:p>
            <a:pPr marL="0" indent="0">
              <a:buNone/>
            </a:pPr>
            <a:endParaRPr lang="en-US" i="1" dirty="0"/>
          </a:p>
          <a:p>
            <a:pPr marL="0" indent="0">
              <a:buNone/>
            </a:pPr>
            <a:r>
              <a:rPr lang="en-US" i="1" dirty="0"/>
              <a:t>The case of the two moving friends. </a:t>
            </a:r>
            <a:r>
              <a:rPr lang="en-US" dirty="0"/>
              <a:t>If I’ve promised one friend I’d help him move, should I help him, and not another friend, even if the other friend has more stuff? </a:t>
            </a:r>
            <a:endParaRPr lang="en-US" dirty="0">
              <a:effectLst/>
            </a:endParaRP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965991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8352" y="274639"/>
            <a:ext cx="10052225" cy="647573"/>
          </a:xfrm>
        </p:spPr>
        <p:txBody>
          <a:bodyPr>
            <a:normAutofit/>
          </a:bodyPr>
          <a:lstStyle/>
          <a:p>
            <a:pPr algn="ctr"/>
            <a:r>
              <a:rPr lang="en-US" sz="2800" b="1" dirty="0"/>
              <a:t>W. D. Ross on </a:t>
            </a:r>
            <a:r>
              <a:rPr lang="en-US" sz="2800" b="1" i="1" dirty="0"/>
              <a:t>Prima Facie Duties</a:t>
            </a:r>
          </a:p>
        </p:txBody>
      </p:sp>
      <p:sp>
        <p:nvSpPr>
          <p:cNvPr id="7" name="Content Placeholder 6"/>
          <p:cNvSpPr>
            <a:spLocks noGrp="1"/>
          </p:cNvSpPr>
          <p:nvPr>
            <p:ph idx="1"/>
          </p:nvPr>
        </p:nvSpPr>
        <p:spPr>
          <a:xfrm>
            <a:off x="468352" y="1239694"/>
            <a:ext cx="10052226" cy="5487911"/>
          </a:xfrm>
        </p:spPr>
        <p:txBody>
          <a:bodyPr>
            <a:normAutofit/>
          </a:bodyPr>
          <a:lstStyle/>
          <a:p>
            <a:pPr marL="0" indent="0">
              <a:buNone/>
            </a:pPr>
            <a:r>
              <a:rPr lang="en-US" b="1" dirty="0"/>
              <a:t>Duties of reparation: these are duties stemming from our past wrong-doings towards others. </a:t>
            </a:r>
            <a:endParaRPr lang="en-US" b="1" dirty="0">
              <a:effectLst/>
            </a:endParaRPr>
          </a:p>
          <a:p>
            <a:pPr marL="0" indent="0">
              <a:buNone/>
            </a:pPr>
            <a:endParaRPr lang="en-US" dirty="0"/>
          </a:p>
          <a:p>
            <a:pPr marL="0" indent="0">
              <a:buNone/>
            </a:pPr>
            <a:r>
              <a:rPr lang="en-US" i="1" dirty="0"/>
              <a:t>The case of the brothers and the bike.</a:t>
            </a:r>
            <a:r>
              <a:rPr lang="en-US" dirty="0"/>
              <a:t> Sam gets mad at Gus for no reason and breaks his bike. Should Sam loan his bike to Gus? </a:t>
            </a:r>
            <a:endParaRPr lang="en-US" dirty="0">
              <a:effectLst/>
            </a:endParaRPr>
          </a:p>
          <a:p>
            <a:pPr marL="0" indent="0">
              <a:buNone/>
            </a:pPr>
            <a:endParaRPr lang="en-US" dirty="0"/>
          </a:p>
        </p:txBody>
      </p:sp>
    </p:spTree>
    <p:extLst>
      <p:ext uri="{BB962C8B-B14F-4D97-AF65-F5344CB8AC3E}">
        <p14:creationId xmlns:p14="http://schemas.microsoft.com/office/powerpoint/2010/main" val="2354369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8352" y="274639"/>
            <a:ext cx="10052225" cy="647573"/>
          </a:xfrm>
        </p:spPr>
        <p:txBody>
          <a:bodyPr>
            <a:normAutofit/>
          </a:bodyPr>
          <a:lstStyle/>
          <a:p>
            <a:pPr algn="ctr"/>
            <a:r>
              <a:rPr lang="en-US" sz="2800" b="1" dirty="0"/>
              <a:t>W. D. Ross on </a:t>
            </a:r>
            <a:r>
              <a:rPr lang="en-US" sz="2800" b="1" i="1" dirty="0"/>
              <a:t>Prima Facie Duties</a:t>
            </a:r>
          </a:p>
        </p:txBody>
      </p:sp>
      <p:sp>
        <p:nvSpPr>
          <p:cNvPr id="7" name="Content Placeholder 6"/>
          <p:cNvSpPr>
            <a:spLocks noGrp="1"/>
          </p:cNvSpPr>
          <p:nvPr>
            <p:ph idx="1"/>
          </p:nvPr>
        </p:nvSpPr>
        <p:spPr>
          <a:xfrm>
            <a:off x="468352" y="1239694"/>
            <a:ext cx="10052226" cy="5487911"/>
          </a:xfrm>
        </p:spPr>
        <p:txBody>
          <a:bodyPr>
            <a:normAutofit/>
          </a:bodyPr>
          <a:lstStyle/>
          <a:p>
            <a:endParaRPr lang="en-US" dirty="0"/>
          </a:p>
          <a:p>
            <a:pPr marL="0" indent="0">
              <a:buNone/>
            </a:pPr>
            <a:r>
              <a:rPr lang="en-US" b="1" dirty="0"/>
              <a:t>Duties of gratitude: these are duties to repay or redo favors or simply thank others for their kindness towards us. </a:t>
            </a:r>
            <a:endParaRPr lang="en-US" b="1" dirty="0">
              <a:effectLst/>
            </a:endParaRPr>
          </a:p>
          <a:p>
            <a:pPr marL="0" indent="0">
              <a:buNone/>
            </a:pPr>
            <a:endParaRPr lang="en-US" dirty="0"/>
          </a:p>
          <a:p>
            <a:pPr marL="0" indent="0">
              <a:buNone/>
            </a:pPr>
            <a:r>
              <a:rPr lang="en-US" i="1" dirty="0"/>
              <a:t>The case of Frasier and Daphne.</a:t>
            </a:r>
            <a:r>
              <a:rPr lang="en-US" dirty="0"/>
              <a:t> Frasier offers to pay for Daphne’s wedding. Is Daphne obligated to invite Frasier to the wedding and give him a thank you card?</a:t>
            </a:r>
            <a:endParaRPr lang="en-US" dirty="0">
              <a:effectLst/>
            </a:endParaRPr>
          </a:p>
          <a:p>
            <a:pPr marL="0" indent="0">
              <a:buNone/>
            </a:pPr>
            <a:endParaRPr lang="en-US" dirty="0"/>
          </a:p>
        </p:txBody>
      </p:sp>
    </p:spTree>
    <p:extLst>
      <p:ext uri="{BB962C8B-B14F-4D97-AF65-F5344CB8AC3E}">
        <p14:creationId xmlns:p14="http://schemas.microsoft.com/office/powerpoint/2010/main" val="2020953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538162"/>
          </a:xfrm>
        </p:spPr>
        <p:txBody>
          <a:bodyPr>
            <a:normAutofit/>
          </a:bodyPr>
          <a:lstStyle/>
          <a:p>
            <a:pPr algn="ctr"/>
            <a:r>
              <a:rPr lang="en-US" sz="2800" b="1" dirty="0"/>
              <a:t>Kant: Nothing is good but the will itself</a:t>
            </a:r>
          </a:p>
        </p:txBody>
      </p:sp>
      <p:sp>
        <p:nvSpPr>
          <p:cNvPr id="7" name="TextBox 6">
            <a:extLst>
              <a:ext uri="{FF2B5EF4-FFF2-40B4-BE49-F238E27FC236}">
                <a16:creationId xmlns:a16="http://schemas.microsoft.com/office/drawing/2014/main" id="{A53F55D2-DADD-6740-86BE-A84919B63861}"/>
              </a:ext>
            </a:extLst>
          </p:cNvPr>
          <p:cNvSpPr txBox="1"/>
          <p:nvPr/>
        </p:nvSpPr>
        <p:spPr>
          <a:xfrm>
            <a:off x="596348" y="812801"/>
            <a:ext cx="11330609" cy="6001643"/>
          </a:xfrm>
          <a:prstGeom prst="rect">
            <a:avLst/>
          </a:prstGeom>
          <a:noFill/>
        </p:spPr>
        <p:txBody>
          <a:bodyPr wrap="square" rtlCol="0">
            <a:spAutoFit/>
          </a:bodyPr>
          <a:lstStyle/>
          <a:p>
            <a:pPr algn="just"/>
            <a:r>
              <a:rPr lang="en-US" sz="2400" b="1" dirty="0"/>
              <a:t>There is nothing it is possible to think of anywhere in the world, or indeed anything at all outside it, that can be held to be good without limitation, excepting only a good will. </a:t>
            </a:r>
            <a:r>
              <a:rPr lang="en-US" sz="2400" dirty="0"/>
              <a:t>Understanding, wit, the power of judgment, and like talents of the mind, whatever they might be called, or courage, resoluteness, persistence in an intention, as qualities of temperament, are without doubt in some respects good and to be wished for; but they can also become extremely evil and harmful, if the will that is to make use of these gifts of nature, and whose peculiar constitution is therefore called character, is not good. It is the same with gifts of fortune. Power, wealth, honor, even health and that entire well-being and contentment with one’s condition, under the name of happiness, make for courage and thereby often also for arrogance, where there is not a good will to correct their influence on the mind, and thereby on the entire principle of action, and make them universally purposive; not to mention that a rational impartial spectator can never take satisfaction even in the sight of the uninterrupted welfare of a being, if it is adorned with no trait of a pure and good will; and </a:t>
            </a:r>
            <a:r>
              <a:rPr lang="en-US" sz="2400" b="1" dirty="0"/>
              <a:t>so the good will appears to constitute the indispensable condition even of the worthiness to be happy. </a:t>
            </a:r>
          </a:p>
          <a:p>
            <a:endParaRPr lang="en-US" sz="2400" dirty="0"/>
          </a:p>
        </p:txBody>
      </p:sp>
    </p:spTree>
    <p:extLst>
      <p:ext uri="{BB962C8B-B14F-4D97-AF65-F5344CB8AC3E}">
        <p14:creationId xmlns:p14="http://schemas.microsoft.com/office/powerpoint/2010/main" val="2389836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8352" y="274639"/>
            <a:ext cx="10052225" cy="647573"/>
          </a:xfrm>
        </p:spPr>
        <p:txBody>
          <a:bodyPr>
            <a:normAutofit/>
          </a:bodyPr>
          <a:lstStyle/>
          <a:p>
            <a:pPr algn="ctr"/>
            <a:r>
              <a:rPr lang="en-US" sz="2800" b="1" dirty="0"/>
              <a:t>W. D. Ross on </a:t>
            </a:r>
            <a:r>
              <a:rPr lang="en-US" sz="2800" b="1" i="1" dirty="0"/>
              <a:t>Prima Facie Duties</a:t>
            </a:r>
          </a:p>
        </p:txBody>
      </p:sp>
      <p:sp>
        <p:nvSpPr>
          <p:cNvPr id="7" name="Content Placeholder 6"/>
          <p:cNvSpPr>
            <a:spLocks noGrp="1"/>
          </p:cNvSpPr>
          <p:nvPr>
            <p:ph idx="1"/>
          </p:nvPr>
        </p:nvSpPr>
        <p:spPr>
          <a:xfrm>
            <a:off x="468352" y="1239694"/>
            <a:ext cx="10052226" cy="5487911"/>
          </a:xfrm>
        </p:spPr>
        <p:txBody>
          <a:bodyPr>
            <a:normAutofit/>
          </a:bodyPr>
          <a:lstStyle/>
          <a:p>
            <a:endParaRPr lang="en-US" dirty="0"/>
          </a:p>
          <a:p>
            <a:pPr marL="0" indent="0">
              <a:buNone/>
            </a:pPr>
            <a:r>
              <a:rPr lang="en-US" b="1" dirty="0"/>
              <a:t>Duties of justice and fairness: these are duties involving distributing goods and services in a fair and equal manner whenever possible. </a:t>
            </a:r>
            <a:endParaRPr lang="en-US" b="1" dirty="0">
              <a:effectLst/>
            </a:endParaRPr>
          </a:p>
          <a:p>
            <a:pPr marL="0" indent="0">
              <a:buNone/>
            </a:pPr>
            <a:endParaRPr lang="en-US" dirty="0"/>
          </a:p>
          <a:p>
            <a:pPr marL="0" indent="0">
              <a:buNone/>
            </a:pPr>
            <a:r>
              <a:rPr lang="en-US" i="1" dirty="0"/>
              <a:t>The case of the tax break.</a:t>
            </a:r>
            <a:r>
              <a:rPr lang="en-US" dirty="0"/>
              <a:t> Due to a good financial year, the government can give many taxpayers a partial tax rebate. Would it be morally wrong to give these rebates to some people and not others? </a:t>
            </a:r>
            <a:endParaRPr lang="en-US" dirty="0">
              <a:effectLst/>
            </a:endParaRPr>
          </a:p>
          <a:p>
            <a:pPr marL="0" indent="0">
              <a:buNone/>
            </a:pPr>
            <a:endParaRPr lang="en-US" dirty="0"/>
          </a:p>
        </p:txBody>
      </p:sp>
    </p:spTree>
    <p:extLst>
      <p:ext uri="{BB962C8B-B14F-4D97-AF65-F5344CB8AC3E}">
        <p14:creationId xmlns:p14="http://schemas.microsoft.com/office/powerpoint/2010/main" val="3485595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8352" y="274639"/>
            <a:ext cx="10052225" cy="647573"/>
          </a:xfrm>
        </p:spPr>
        <p:txBody>
          <a:bodyPr>
            <a:normAutofit/>
          </a:bodyPr>
          <a:lstStyle/>
          <a:p>
            <a:pPr algn="ctr"/>
            <a:r>
              <a:rPr lang="en-US" sz="2800" b="1" dirty="0"/>
              <a:t>W. D. Ross on </a:t>
            </a:r>
            <a:r>
              <a:rPr lang="en-US" sz="2800" b="1" i="1" dirty="0"/>
              <a:t>Prima Facie Duties</a:t>
            </a:r>
          </a:p>
        </p:txBody>
      </p:sp>
      <p:sp>
        <p:nvSpPr>
          <p:cNvPr id="7" name="Content Placeholder 6"/>
          <p:cNvSpPr>
            <a:spLocks noGrp="1"/>
          </p:cNvSpPr>
          <p:nvPr>
            <p:ph idx="1"/>
          </p:nvPr>
        </p:nvSpPr>
        <p:spPr>
          <a:xfrm>
            <a:off x="468352" y="1239694"/>
            <a:ext cx="10052226" cy="5487911"/>
          </a:xfrm>
        </p:spPr>
        <p:txBody>
          <a:bodyPr>
            <a:normAutofit/>
          </a:bodyPr>
          <a:lstStyle/>
          <a:p>
            <a:endParaRPr lang="en-US" dirty="0"/>
          </a:p>
          <a:p>
            <a:pPr marL="0" indent="0">
              <a:buNone/>
            </a:pPr>
            <a:r>
              <a:rPr lang="en-US" b="1" dirty="0"/>
              <a:t>Duties of beneficence: these are duties to try to bring about the happiness of other people if possible. </a:t>
            </a:r>
            <a:endParaRPr lang="en-US" b="1" dirty="0">
              <a:effectLst/>
            </a:endParaRPr>
          </a:p>
          <a:p>
            <a:pPr marL="0" indent="0">
              <a:buNone/>
            </a:pPr>
            <a:endParaRPr lang="en-US" dirty="0"/>
          </a:p>
          <a:p>
            <a:pPr marL="0" indent="0">
              <a:buNone/>
            </a:pPr>
            <a:r>
              <a:rPr lang="en-US" i="1" dirty="0"/>
              <a:t>The case of the new car</a:t>
            </a:r>
            <a:r>
              <a:rPr lang="en-US" dirty="0"/>
              <a:t>. I am trying to decide between buying a red or blue car. My wife strongly prefers red. If I don’t care between them, should I get the red car? </a:t>
            </a:r>
            <a:endParaRPr lang="en-US" dirty="0">
              <a:effectLst/>
            </a:endParaRPr>
          </a:p>
          <a:p>
            <a:pPr marL="0" indent="0">
              <a:buNone/>
            </a:pPr>
            <a:endParaRPr lang="en-US" dirty="0"/>
          </a:p>
        </p:txBody>
      </p:sp>
    </p:spTree>
    <p:extLst>
      <p:ext uri="{BB962C8B-B14F-4D97-AF65-F5344CB8AC3E}">
        <p14:creationId xmlns:p14="http://schemas.microsoft.com/office/powerpoint/2010/main" val="1551280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8352" y="274639"/>
            <a:ext cx="10052225" cy="647573"/>
          </a:xfrm>
        </p:spPr>
        <p:txBody>
          <a:bodyPr>
            <a:normAutofit/>
          </a:bodyPr>
          <a:lstStyle/>
          <a:p>
            <a:pPr algn="ctr"/>
            <a:r>
              <a:rPr lang="en-US" sz="2800" b="1" dirty="0"/>
              <a:t>W. D. Ross on </a:t>
            </a:r>
            <a:r>
              <a:rPr lang="en-US" sz="2800" b="1" i="1" dirty="0"/>
              <a:t>Prima Facie Duties</a:t>
            </a:r>
          </a:p>
        </p:txBody>
      </p:sp>
      <p:sp>
        <p:nvSpPr>
          <p:cNvPr id="7" name="Content Placeholder 6"/>
          <p:cNvSpPr>
            <a:spLocks noGrp="1"/>
          </p:cNvSpPr>
          <p:nvPr>
            <p:ph idx="1"/>
          </p:nvPr>
        </p:nvSpPr>
        <p:spPr>
          <a:xfrm>
            <a:off x="468352" y="1239694"/>
            <a:ext cx="10052226" cy="5487911"/>
          </a:xfrm>
        </p:spPr>
        <p:txBody>
          <a:bodyPr>
            <a:normAutofit/>
          </a:bodyPr>
          <a:lstStyle/>
          <a:p>
            <a:endParaRPr lang="en-US" dirty="0"/>
          </a:p>
          <a:p>
            <a:pPr marL="0" indent="0">
              <a:buNone/>
            </a:pPr>
            <a:r>
              <a:rPr lang="en-US" b="1" dirty="0"/>
              <a:t>Duties of non-malfeasance: these are duties not to hurt, harm or sadden other people. </a:t>
            </a:r>
            <a:endParaRPr lang="en-US" b="1" dirty="0">
              <a:effectLst/>
            </a:endParaRPr>
          </a:p>
          <a:p>
            <a:pPr marL="0" indent="0">
              <a:buNone/>
            </a:pPr>
            <a:endParaRPr lang="en-US" dirty="0"/>
          </a:p>
          <a:p>
            <a:pPr marL="0" indent="0">
              <a:buNone/>
            </a:pPr>
            <a:r>
              <a:rPr lang="en-US" i="1" dirty="0"/>
              <a:t>The case of being teasing</a:t>
            </a:r>
            <a:r>
              <a:rPr lang="en-US" dirty="0"/>
              <a:t>. Jane knows that Mark is sensitive about his weight, even though he is not overweight or unhealthy at all, and in fact quite fit. But Jane has a teasing nature, and Mark has a very sensitive nature. Should </a:t>
            </a:r>
            <a:r>
              <a:rPr lang="en-US"/>
              <a:t>Jane tease </a:t>
            </a:r>
            <a:r>
              <a:rPr lang="en-US" dirty="0"/>
              <a:t>Mark occasionally about his weight?</a:t>
            </a:r>
          </a:p>
        </p:txBody>
      </p:sp>
    </p:spTree>
    <p:extLst>
      <p:ext uri="{BB962C8B-B14F-4D97-AF65-F5344CB8AC3E}">
        <p14:creationId xmlns:p14="http://schemas.microsoft.com/office/powerpoint/2010/main" val="2430454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8352" y="274639"/>
            <a:ext cx="10052225" cy="647573"/>
          </a:xfrm>
        </p:spPr>
        <p:txBody>
          <a:bodyPr>
            <a:normAutofit/>
          </a:bodyPr>
          <a:lstStyle/>
          <a:p>
            <a:pPr algn="ctr"/>
            <a:r>
              <a:rPr lang="en-US" sz="2800" b="1" dirty="0"/>
              <a:t>W. D. Ross on </a:t>
            </a:r>
            <a:r>
              <a:rPr lang="en-US" sz="2800" b="1" i="1" dirty="0"/>
              <a:t>Prima Facie Duties</a:t>
            </a:r>
          </a:p>
        </p:txBody>
      </p:sp>
      <p:sp>
        <p:nvSpPr>
          <p:cNvPr id="7" name="Content Placeholder 6"/>
          <p:cNvSpPr>
            <a:spLocks noGrp="1"/>
          </p:cNvSpPr>
          <p:nvPr>
            <p:ph idx="1"/>
          </p:nvPr>
        </p:nvSpPr>
        <p:spPr>
          <a:xfrm>
            <a:off x="468352" y="1239694"/>
            <a:ext cx="10052226" cy="5487911"/>
          </a:xfrm>
        </p:spPr>
        <p:txBody>
          <a:bodyPr>
            <a:normAutofit/>
          </a:bodyPr>
          <a:lstStyle/>
          <a:p>
            <a:endParaRPr lang="en-US" dirty="0"/>
          </a:p>
          <a:p>
            <a:endParaRPr lang="en-US" sz="2400" dirty="0"/>
          </a:p>
        </p:txBody>
      </p:sp>
      <p:sp>
        <p:nvSpPr>
          <p:cNvPr id="4" name="TextBox 3">
            <a:extLst>
              <a:ext uri="{FF2B5EF4-FFF2-40B4-BE49-F238E27FC236}">
                <a16:creationId xmlns:a16="http://schemas.microsoft.com/office/drawing/2014/main" id="{831AFD06-947F-D34E-8916-B2E76C560FB1}"/>
              </a:ext>
            </a:extLst>
          </p:cNvPr>
          <p:cNvSpPr txBox="1"/>
          <p:nvPr/>
        </p:nvSpPr>
        <p:spPr>
          <a:xfrm>
            <a:off x="178904" y="922212"/>
            <a:ext cx="11807687" cy="3816429"/>
          </a:xfrm>
          <a:prstGeom prst="rect">
            <a:avLst/>
          </a:prstGeom>
          <a:noFill/>
        </p:spPr>
        <p:txBody>
          <a:bodyPr wrap="square" rtlCol="0">
            <a:spAutoFit/>
          </a:bodyPr>
          <a:lstStyle/>
          <a:p>
            <a:pPr marL="514350" indent="-514350">
              <a:buAutoNum type="arabicPeriod"/>
            </a:pPr>
            <a:r>
              <a:rPr lang="en-US" sz="2800" dirty="0"/>
              <a:t>When deciding what to do, we need to consider all the prima facie duties that are relevant.</a:t>
            </a:r>
          </a:p>
          <a:p>
            <a:r>
              <a:rPr lang="en-US" sz="2800" dirty="0"/>
              <a:t> </a:t>
            </a:r>
            <a:endParaRPr lang="en-US" sz="2800" dirty="0">
              <a:effectLst/>
            </a:endParaRPr>
          </a:p>
          <a:p>
            <a:r>
              <a:rPr lang="en-US" sz="2800" dirty="0"/>
              <a:t>2. These duties often conflict. They need to be weighed and balanced.</a:t>
            </a:r>
          </a:p>
          <a:p>
            <a:r>
              <a:rPr lang="en-US" sz="2800" dirty="0"/>
              <a:t> </a:t>
            </a:r>
            <a:endParaRPr lang="en-US" sz="2800" dirty="0">
              <a:effectLst/>
            </a:endParaRPr>
          </a:p>
          <a:p>
            <a:r>
              <a:rPr lang="en-US" sz="2800" b="1" dirty="0"/>
              <a:t>Ross’s Principle</a:t>
            </a:r>
            <a:r>
              <a:rPr lang="en-US" sz="2800" dirty="0"/>
              <a:t>: An act token X performed by person P at time T is morally right if and only if it is the act that best balances the seven possible kinds of </a:t>
            </a:r>
            <a:r>
              <a:rPr lang="en-US" sz="2800" i="1" dirty="0"/>
              <a:t>prima facie</a:t>
            </a:r>
            <a:r>
              <a:rPr lang="en-US" sz="2800" dirty="0"/>
              <a:t> duties that may apply to person P at time T. </a:t>
            </a:r>
            <a:endParaRPr lang="en-US" sz="2800" dirty="0">
              <a:effectLst/>
            </a:endParaRPr>
          </a:p>
          <a:p>
            <a:endParaRPr lang="en-US" dirty="0"/>
          </a:p>
        </p:txBody>
      </p:sp>
    </p:spTree>
    <p:extLst>
      <p:ext uri="{BB962C8B-B14F-4D97-AF65-F5344CB8AC3E}">
        <p14:creationId xmlns:p14="http://schemas.microsoft.com/office/powerpoint/2010/main" val="2407445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8352" y="274639"/>
            <a:ext cx="10052225" cy="647573"/>
          </a:xfrm>
        </p:spPr>
        <p:txBody>
          <a:bodyPr>
            <a:normAutofit/>
          </a:bodyPr>
          <a:lstStyle/>
          <a:p>
            <a:pPr algn="ctr"/>
            <a:r>
              <a:rPr lang="en-US" sz="2800" b="1" dirty="0"/>
              <a:t>W. D. Ross on </a:t>
            </a:r>
            <a:r>
              <a:rPr lang="en-US" sz="2800" b="1" i="1" dirty="0"/>
              <a:t>Prima Facie Duties</a:t>
            </a:r>
          </a:p>
        </p:txBody>
      </p:sp>
      <p:sp>
        <p:nvSpPr>
          <p:cNvPr id="7" name="Content Placeholder 6"/>
          <p:cNvSpPr>
            <a:spLocks noGrp="1"/>
          </p:cNvSpPr>
          <p:nvPr>
            <p:ph idx="1"/>
          </p:nvPr>
        </p:nvSpPr>
        <p:spPr>
          <a:xfrm>
            <a:off x="468352" y="1239694"/>
            <a:ext cx="10052226" cy="5487911"/>
          </a:xfrm>
        </p:spPr>
        <p:txBody>
          <a:bodyPr>
            <a:normAutofit/>
          </a:bodyPr>
          <a:lstStyle/>
          <a:p>
            <a:endParaRPr lang="en-US" dirty="0"/>
          </a:p>
          <a:p>
            <a:endParaRPr lang="en-US" sz="2400" dirty="0"/>
          </a:p>
        </p:txBody>
      </p:sp>
      <p:sp>
        <p:nvSpPr>
          <p:cNvPr id="4" name="TextBox 3">
            <a:extLst>
              <a:ext uri="{FF2B5EF4-FFF2-40B4-BE49-F238E27FC236}">
                <a16:creationId xmlns:a16="http://schemas.microsoft.com/office/drawing/2014/main" id="{831AFD06-947F-D34E-8916-B2E76C560FB1}"/>
              </a:ext>
            </a:extLst>
          </p:cNvPr>
          <p:cNvSpPr txBox="1"/>
          <p:nvPr/>
        </p:nvSpPr>
        <p:spPr>
          <a:xfrm>
            <a:off x="178904" y="922212"/>
            <a:ext cx="11807687" cy="2523768"/>
          </a:xfrm>
          <a:prstGeom prst="rect">
            <a:avLst/>
          </a:prstGeom>
          <a:noFill/>
        </p:spPr>
        <p:txBody>
          <a:bodyPr wrap="square" rtlCol="0">
            <a:spAutoFit/>
          </a:bodyPr>
          <a:lstStyle/>
          <a:p>
            <a:r>
              <a:rPr lang="en-US" sz="2800" dirty="0"/>
              <a:t> </a:t>
            </a:r>
            <a:r>
              <a:rPr lang="en-US" sz="2800" b="1" dirty="0"/>
              <a:t>Ross’s Principle</a:t>
            </a:r>
            <a:r>
              <a:rPr lang="en-US" sz="2800" dirty="0"/>
              <a:t>: An act token X performed by person P at time T is morally right if and only if it is the act that best balances the seven possible kinds of </a:t>
            </a:r>
            <a:r>
              <a:rPr lang="en-US" sz="2800" i="1" dirty="0"/>
              <a:t>prima facie</a:t>
            </a:r>
            <a:r>
              <a:rPr lang="en-US" sz="2800" dirty="0"/>
              <a:t> duties that may apply to person P at time T. </a:t>
            </a:r>
          </a:p>
          <a:p>
            <a:endParaRPr lang="en-US" sz="2800" dirty="0">
              <a:effectLst/>
            </a:endParaRPr>
          </a:p>
          <a:p>
            <a:endParaRPr lang="en-US" sz="2800" dirty="0">
              <a:effectLst/>
            </a:endParaRPr>
          </a:p>
          <a:p>
            <a:endParaRPr lang="en-US" dirty="0"/>
          </a:p>
        </p:txBody>
      </p:sp>
      <p:graphicFrame>
        <p:nvGraphicFramePr>
          <p:cNvPr id="2" name="Table 1">
            <a:extLst>
              <a:ext uri="{FF2B5EF4-FFF2-40B4-BE49-F238E27FC236}">
                <a16:creationId xmlns:a16="http://schemas.microsoft.com/office/drawing/2014/main" id="{3E021EAE-73B6-834C-9194-0272D3C5CB2E}"/>
              </a:ext>
            </a:extLst>
          </p:cNvPr>
          <p:cNvGraphicFramePr>
            <a:graphicFrameLocks noGrp="1"/>
          </p:cNvGraphicFramePr>
          <p:nvPr>
            <p:extLst>
              <p:ext uri="{D42A27DB-BD31-4B8C-83A1-F6EECF244321}">
                <p14:modId xmlns:p14="http://schemas.microsoft.com/office/powerpoint/2010/main" val="2616024981"/>
              </p:ext>
            </p:extLst>
          </p:nvPr>
        </p:nvGraphicFramePr>
        <p:xfrm>
          <a:off x="323627" y="2612805"/>
          <a:ext cx="11518239" cy="4114800"/>
        </p:xfrm>
        <a:graphic>
          <a:graphicData uri="http://schemas.openxmlformats.org/drawingml/2006/table">
            <a:tbl>
              <a:tblPr firstRow="1" bandRow="1">
                <a:tableStyleId>{5C22544A-7EE6-4342-B048-85BDC9FD1C3A}</a:tableStyleId>
              </a:tblPr>
              <a:tblGrid>
                <a:gridCol w="4764047">
                  <a:extLst>
                    <a:ext uri="{9D8B030D-6E8A-4147-A177-3AD203B41FA5}">
                      <a16:colId xmlns:a16="http://schemas.microsoft.com/office/drawing/2014/main" val="3800941086"/>
                    </a:ext>
                  </a:extLst>
                </a:gridCol>
                <a:gridCol w="2914779">
                  <a:extLst>
                    <a:ext uri="{9D8B030D-6E8A-4147-A177-3AD203B41FA5}">
                      <a16:colId xmlns:a16="http://schemas.microsoft.com/office/drawing/2014/main" val="946577281"/>
                    </a:ext>
                  </a:extLst>
                </a:gridCol>
                <a:gridCol w="3839413">
                  <a:extLst>
                    <a:ext uri="{9D8B030D-6E8A-4147-A177-3AD203B41FA5}">
                      <a16:colId xmlns:a16="http://schemas.microsoft.com/office/drawing/2014/main" val="4268983451"/>
                    </a:ext>
                  </a:extLst>
                </a:gridCol>
              </a:tblGrid>
              <a:tr h="370840">
                <a:tc>
                  <a:txBody>
                    <a:bodyPr/>
                    <a:lstStyle/>
                    <a:p>
                      <a:endParaRPr lang="en-US" sz="2400" dirty="0"/>
                    </a:p>
                  </a:txBody>
                  <a:tcPr/>
                </a:tc>
                <a:tc>
                  <a:txBody>
                    <a:bodyPr/>
                    <a:lstStyle/>
                    <a:p>
                      <a:r>
                        <a:rPr lang="en-US" sz="2400" dirty="0"/>
                        <a:t>Action A</a:t>
                      </a:r>
                    </a:p>
                  </a:txBody>
                  <a:tcPr/>
                </a:tc>
                <a:tc>
                  <a:txBody>
                    <a:bodyPr/>
                    <a:lstStyle/>
                    <a:p>
                      <a:r>
                        <a:rPr lang="en-US" sz="2400" dirty="0"/>
                        <a:t>Action B</a:t>
                      </a:r>
                    </a:p>
                  </a:txBody>
                  <a:tcPr/>
                </a:tc>
                <a:extLst>
                  <a:ext uri="{0D108BD9-81ED-4DB2-BD59-A6C34878D82A}">
                    <a16:rowId xmlns:a16="http://schemas.microsoft.com/office/drawing/2014/main" val="2763400591"/>
                  </a:ext>
                </a:extLst>
              </a:tr>
              <a:tr h="370840">
                <a:tc>
                  <a:txBody>
                    <a:bodyPr/>
                    <a:lstStyle/>
                    <a:p>
                      <a:r>
                        <a:rPr lang="en-US" sz="2400" dirty="0"/>
                        <a:t>Fidelity</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447749633"/>
                  </a:ext>
                </a:extLst>
              </a:tr>
              <a:tr h="370840">
                <a:tc>
                  <a:txBody>
                    <a:bodyPr/>
                    <a:lstStyle/>
                    <a:p>
                      <a:r>
                        <a:rPr lang="en-US" sz="2400" dirty="0"/>
                        <a:t>Reparation</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438061119"/>
                  </a:ext>
                </a:extLst>
              </a:tr>
              <a:tr h="370840">
                <a:tc>
                  <a:txBody>
                    <a:bodyPr/>
                    <a:lstStyle/>
                    <a:p>
                      <a:r>
                        <a:rPr lang="en-US" sz="2400" dirty="0"/>
                        <a:t>Gratitude</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143164649"/>
                  </a:ext>
                </a:extLst>
              </a:tr>
              <a:tr h="370840">
                <a:tc>
                  <a:txBody>
                    <a:bodyPr/>
                    <a:lstStyle/>
                    <a:p>
                      <a:r>
                        <a:rPr lang="en-US" sz="2400" dirty="0"/>
                        <a:t>Beneficence</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029561773"/>
                  </a:ext>
                </a:extLst>
              </a:tr>
              <a:tr h="370840">
                <a:tc>
                  <a:txBody>
                    <a:bodyPr/>
                    <a:lstStyle/>
                    <a:p>
                      <a:r>
                        <a:rPr lang="en-US" sz="2400" dirty="0"/>
                        <a:t>Self-Improvement</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170698079"/>
                  </a:ext>
                </a:extLst>
              </a:tr>
              <a:tr h="370840">
                <a:tc>
                  <a:txBody>
                    <a:bodyPr/>
                    <a:lstStyle/>
                    <a:p>
                      <a:r>
                        <a:rPr lang="en-US" sz="2400" dirty="0"/>
                        <a:t>Non-Malfeasance</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466808362"/>
                  </a:ext>
                </a:extLst>
              </a:tr>
              <a:tr h="370840">
                <a:tc>
                  <a:txBody>
                    <a:bodyPr/>
                    <a:lstStyle/>
                    <a:p>
                      <a:r>
                        <a:rPr lang="en-US" sz="2400" dirty="0"/>
                        <a:t>Justice and Fairness</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180271923"/>
                  </a:ext>
                </a:extLst>
              </a:tr>
              <a:tr h="370840">
                <a:tc>
                  <a:txBody>
                    <a:bodyPr/>
                    <a:lstStyle/>
                    <a:p>
                      <a:r>
                        <a:rPr lang="en-US" sz="2400" dirty="0"/>
                        <a:t>Total</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906721318"/>
                  </a:ext>
                </a:extLst>
              </a:tr>
            </a:tbl>
          </a:graphicData>
        </a:graphic>
      </p:graphicFrame>
    </p:spTree>
    <p:extLst>
      <p:ext uri="{BB962C8B-B14F-4D97-AF65-F5344CB8AC3E}">
        <p14:creationId xmlns:p14="http://schemas.microsoft.com/office/powerpoint/2010/main" val="787162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8352" y="274639"/>
            <a:ext cx="10052225" cy="647573"/>
          </a:xfrm>
        </p:spPr>
        <p:txBody>
          <a:bodyPr>
            <a:normAutofit/>
          </a:bodyPr>
          <a:lstStyle/>
          <a:p>
            <a:pPr algn="ctr"/>
            <a:r>
              <a:rPr lang="en-US" sz="2800" b="1" dirty="0"/>
              <a:t>W. D. Ross on </a:t>
            </a:r>
            <a:r>
              <a:rPr lang="en-US" sz="2800" b="1" i="1" dirty="0"/>
              <a:t>Prima Facie Duties</a:t>
            </a:r>
          </a:p>
        </p:txBody>
      </p:sp>
      <p:sp>
        <p:nvSpPr>
          <p:cNvPr id="7" name="Content Placeholder 6"/>
          <p:cNvSpPr>
            <a:spLocks noGrp="1"/>
          </p:cNvSpPr>
          <p:nvPr>
            <p:ph idx="1"/>
          </p:nvPr>
        </p:nvSpPr>
        <p:spPr>
          <a:xfrm>
            <a:off x="468352" y="1239694"/>
            <a:ext cx="10052226" cy="5487911"/>
          </a:xfrm>
        </p:spPr>
        <p:txBody>
          <a:bodyPr>
            <a:normAutofit/>
          </a:bodyPr>
          <a:lstStyle/>
          <a:p>
            <a:endParaRPr lang="en-US" dirty="0"/>
          </a:p>
          <a:p>
            <a:endParaRPr lang="en-US" sz="2400" dirty="0"/>
          </a:p>
        </p:txBody>
      </p:sp>
      <p:sp>
        <p:nvSpPr>
          <p:cNvPr id="4" name="TextBox 3">
            <a:extLst>
              <a:ext uri="{FF2B5EF4-FFF2-40B4-BE49-F238E27FC236}">
                <a16:creationId xmlns:a16="http://schemas.microsoft.com/office/drawing/2014/main" id="{831AFD06-947F-D34E-8916-B2E76C560FB1}"/>
              </a:ext>
            </a:extLst>
          </p:cNvPr>
          <p:cNvSpPr txBox="1"/>
          <p:nvPr/>
        </p:nvSpPr>
        <p:spPr>
          <a:xfrm>
            <a:off x="178904" y="922212"/>
            <a:ext cx="11807687" cy="2092881"/>
          </a:xfrm>
          <a:prstGeom prst="rect">
            <a:avLst/>
          </a:prstGeom>
          <a:noFill/>
        </p:spPr>
        <p:txBody>
          <a:bodyPr wrap="square" rtlCol="0">
            <a:spAutoFit/>
          </a:bodyPr>
          <a:lstStyle/>
          <a:p>
            <a:r>
              <a:rPr lang="en-US" sz="2800" i="1" dirty="0">
                <a:effectLst/>
              </a:rPr>
              <a:t>Using a scale that goes from</a:t>
            </a:r>
            <a:r>
              <a:rPr lang="en-US" sz="2800" i="1" dirty="0"/>
              <a:t> </a:t>
            </a:r>
            <a:r>
              <a:rPr lang="en-US" sz="2800" i="1" dirty="0">
                <a:effectLst/>
              </a:rPr>
              <a:t>-10 to +10 fill in each </a:t>
            </a:r>
            <a:r>
              <a:rPr lang="en-US" sz="2800" i="1" dirty="0"/>
              <a:t>prima facie duty for each with respect to all actions available. </a:t>
            </a:r>
          </a:p>
          <a:p>
            <a:r>
              <a:rPr lang="en-US" sz="2800" b="1" dirty="0">
                <a:effectLst/>
              </a:rPr>
              <a:t>Choose the action that has the highest score.</a:t>
            </a:r>
          </a:p>
          <a:p>
            <a:endParaRPr lang="en-US" sz="2800" dirty="0">
              <a:effectLst/>
            </a:endParaRPr>
          </a:p>
          <a:p>
            <a:endParaRPr lang="en-US" dirty="0"/>
          </a:p>
        </p:txBody>
      </p:sp>
      <p:graphicFrame>
        <p:nvGraphicFramePr>
          <p:cNvPr id="2" name="Table 1">
            <a:extLst>
              <a:ext uri="{FF2B5EF4-FFF2-40B4-BE49-F238E27FC236}">
                <a16:creationId xmlns:a16="http://schemas.microsoft.com/office/drawing/2014/main" id="{3E021EAE-73B6-834C-9194-0272D3C5CB2E}"/>
              </a:ext>
            </a:extLst>
          </p:cNvPr>
          <p:cNvGraphicFramePr>
            <a:graphicFrameLocks noGrp="1"/>
          </p:cNvGraphicFramePr>
          <p:nvPr>
            <p:extLst>
              <p:ext uri="{D42A27DB-BD31-4B8C-83A1-F6EECF244321}">
                <p14:modId xmlns:p14="http://schemas.microsoft.com/office/powerpoint/2010/main" val="1245069279"/>
              </p:ext>
            </p:extLst>
          </p:nvPr>
        </p:nvGraphicFramePr>
        <p:xfrm>
          <a:off x="323627" y="2612805"/>
          <a:ext cx="11518239" cy="4114800"/>
        </p:xfrm>
        <a:graphic>
          <a:graphicData uri="http://schemas.openxmlformats.org/drawingml/2006/table">
            <a:tbl>
              <a:tblPr firstRow="1" bandRow="1">
                <a:tableStyleId>{5C22544A-7EE6-4342-B048-85BDC9FD1C3A}</a:tableStyleId>
              </a:tblPr>
              <a:tblGrid>
                <a:gridCol w="4764047">
                  <a:extLst>
                    <a:ext uri="{9D8B030D-6E8A-4147-A177-3AD203B41FA5}">
                      <a16:colId xmlns:a16="http://schemas.microsoft.com/office/drawing/2014/main" val="3800941086"/>
                    </a:ext>
                  </a:extLst>
                </a:gridCol>
                <a:gridCol w="2914779">
                  <a:extLst>
                    <a:ext uri="{9D8B030D-6E8A-4147-A177-3AD203B41FA5}">
                      <a16:colId xmlns:a16="http://schemas.microsoft.com/office/drawing/2014/main" val="946577281"/>
                    </a:ext>
                  </a:extLst>
                </a:gridCol>
                <a:gridCol w="3839413">
                  <a:extLst>
                    <a:ext uri="{9D8B030D-6E8A-4147-A177-3AD203B41FA5}">
                      <a16:colId xmlns:a16="http://schemas.microsoft.com/office/drawing/2014/main" val="4268983451"/>
                    </a:ext>
                  </a:extLst>
                </a:gridCol>
              </a:tblGrid>
              <a:tr h="370840">
                <a:tc>
                  <a:txBody>
                    <a:bodyPr/>
                    <a:lstStyle/>
                    <a:p>
                      <a:endParaRPr lang="en-US" sz="2400" dirty="0"/>
                    </a:p>
                  </a:txBody>
                  <a:tcPr/>
                </a:tc>
                <a:tc>
                  <a:txBody>
                    <a:bodyPr/>
                    <a:lstStyle/>
                    <a:p>
                      <a:r>
                        <a:rPr lang="en-US" sz="2400" dirty="0"/>
                        <a:t>Action A</a:t>
                      </a:r>
                    </a:p>
                  </a:txBody>
                  <a:tcPr/>
                </a:tc>
                <a:tc>
                  <a:txBody>
                    <a:bodyPr/>
                    <a:lstStyle/>
                    <a:p>
                      <a:r>
                        <a:rPr lang="en-US" sz="2400" dirty="0"/>
                        <a:t>Action B</a:t>
                      </a:r>
                    </a:p>
                  </a:txBody>
                  <a:tcPr/>
                </a:tc>
                <a:extLst>
                  <a:ext uri="{0D108BD9-81ED-4DB2-BD59-A6C34878D82A}">
                    <a16:rowId xmlns:a16="http://schemas.microsoft.com/office/drawing/2014/main" val="2763400591"/>
                  </a:ext>
                </a:extLst>
              </a:tr>
              <a:tr h="370840">
                <a:tc>
                  <a:txBody>
                    <a:bodyPr/>
                    <a:lstStyle/>
                    <a:p>
                      <a:r>
                        <a:rPr lang="en-US" sz="2400" dirty="0"/>
                        <a:t>Fidelity</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447749633"/>
                  </a:ext>
                </a:extLst>
              </a:tr>
              <a:tr h="370840">
                <a:tc>
                  <a:txBody>
                    <a:bodyPr/>
                    <a:lstStyle/>
                    <a:p>
                      <a:r>
                        <a:rPr lang="en-US" sz="2400" dirty="0"/>
                        <a:t>Reparation</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438061119"/>
                  </a:ext>
                </a:extLst>
              </a:tr>
              <a:tr h="370840">
                <a:tc>
                  <a:txBody>
                    <a:bodyPr/>
                    <a:lstStyle/>
                    <a:p>
                      <a:r>
                        <a:rPr lang="en-US" sz="2400" dirty="0"/>
                        <a:t>Gratitude</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143164649"/>
                  </a:ext>
                </a:extLst>
              </a:tr>
              <a:tr h="370840">
                <a:tc>
                  <a:txBody>
                    <a:bodyPr/>
                    <a:lstStyle/>
                    <a:p>
                      <a:r>
                        <a:rPr lang="en-US" sz="2400" dirty="0"/>
                        <a:t>Beneficence</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029561773"/>
                  </a:ext>
                </a:extLst>
              </a:tr>
              <a:tr h="370840">
                <a:tc>
                  <a:txBody>
                    <a:bodyPr/>
                    <a:lstStyle/>
                    <a:p>
                      <a:r>
                        <a:rPr lang="en-US" sz="2400" dirty="0"/>
                        <a:t>Self-Improvement</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170698079"/>
                  </a:ext>
                </a:extLst>
              </a:tr>
              <a:tr h="370840">
                <a:tc>
                  <a:txBody>
                    <a:bodyPr/>
                    <a:lstStyle/>
                    <a:p>
                      <a:r>
                        <a:rPr lang="en-US" sz="2400" dirty="0"/>
                        <a:t>Non-Malfeasance</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466808362"/>
                  </a:ext>
                </a:extLst>
              </a:tr>
              <a:tr h="370840">
                <a:tc>
                  <a:txBody>
                    <a:bodyPr/>
                    <a:lstStyle/>
                    <a:p>
                      <a:r>
                        <a:rPr lang="en-US" sz="2400" dirty="0"/>
                        <a:t>Justice and Fairness</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180271923"/>
                  </a:ext>
                </a:extLst>
              </a:tr>
              <a:tr h="370840">
                <a:tc>
                  <a:txBody>
                    <a:bodyPr/>
                    <a:lstStyle/>
                    <a:p>
                      <a:r>
                        <a:rPr lang="en-US" sz="2400" dirty="0"/>
                        <a:t>Total</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906721318"/>
                  </a:ext>
                </a:extLst>
              </a:tr>
            </a:tbl>
          </a:graphicData>
        </a:graphic>
      </p:graphicFrame>
    </p:spTree>
    <p:extLst>
      <p:ext uri="{BB962C8B-B14F-4D97-AF65-F5344CB8AC3E}">
        <p14:creationId xmlns:p14="http://schemas.microsoft.com/office/powerpoint/2010/main" val="751315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538162"/>
          </a:xfrm>
        </p:spPr>
        <p:txBody>
          <a:bodyPr>
            <a:normAutofit/>
          </a:bodyPr>
          <a:lstStyle/>
          <a:p>
            <a:pPr algn="ctr"/>
            <a:r>
              <a:rPr lang="en-US" sz="2800" b="1" dirty="0"/>
              <a:t>Watering Mike’s lawn while he is out of town</a:t>
            </a:r>
          </a:p>
        </p:txBody>
      </p:sp>
      <p:graphicFrame>
        <p:nvGraphicFramePr>
          <p:cNvPr id="4" name="Content Placeholder 3"/>
          <p:cNvGraphicFramePr>
            <a:graphicFrameLocks noGrp="1"/>
          </p:cNvGraphicFramePr>
          <p:nvPr>
            <p:ph idx="1"/>
            <p:extLst/>
          </p:nvPr>
        </p:nvGraphicFramePr>
        <p:xfrm>
          <a:off x="992459" y="1126067"/>
          <a:ext cx="9240833" cy="1981200"/>
        </p:xfrm>
        <a:graphic>
          <a:graphicData uri="http://schemas.openxmlformats.org/drawingml/2006/table">
            <a:tbl>
              <a:tblPr firstRow="1" bandRow="1">
                <a:tableStyleId>{5C22544A-7EE6-4342-B048-85BDC9FD1C3A}</a:tableStyleId>
              </a:tblPr>
              <a:tblGrid>
                <a:gridCol w="1079625">
                  <a:extLst>
                    <a:ext uri="{9D8B030D-6E8A-4147-A177-3AD203B41FA5}">
                      <a16:colId xmlns:a16="http://schemas.microsoft.com/office/drawing/2014/main" val="20000"/>
                    </a:ext>
                  </a:extLst>
                </a:gridCol>
                <a:gridCol w="6078577">
                  <a:extLst>
                    <a:ext uri="{9D8B030D-6E8A-4147-A177-3AD203B41FA5}">
                      <a16:colId xmlns:a16="http://schemas.microsoft.com/office/drawing/2014/main" val="20001"/>
                    </a:ext>
                  </a:extLst>
                </a:gridCol>
                <a:gridCol w="2082631">
                  <a:extLst>
                    <a:ext uri="{9D8B030D-6E8A-4147-A177-3AD203B41FA5}">
                      <a16:colId xmlns:a16="http://schemas.microsoft.com/office/drawing/2014/main" val="20002"/>
                    </a:ext>
                  </a:extLst>
                </a:gridCol>
              </a:tblGrid>
              <a:tr h="370840">
                <a:tc>
                  <a:txBody>
                    <a:bodyPr/>
                    <a:lstStyle/>
                    <a:p>
                      <a:r>
                        <a:rPr lang="en-US" sz="2000" dirty="0"/>
                        <a:t>Person</a:t>
                      </a:r>
                    </a:p>
                  </a:txBody>
                  <a:tcPr/>
                </a:tc>
                <a:tc>
                  <a:txBody>
                    <a:bodyPr/>
                    <a:lstStyle/>
                    <a:p>
                      <a:r>
                        <a:rPr lang="en-US" sz="2000" dirty="0"/>
                        <a:t>Motivation</a:t>
                      </a:r>
                    </a:p>
                  </a:txBody>
                  <a:tcPr/>
                </a:tc>
                <a:tc>
                  <a:txBody>
                    <a:bodyPr/>
                    <a:lstStyle/>
                    <a:p>
                      <a:r>
                        <a:rPr lang="en-US" sz="2000" dirty="0"/>
                        <a:t>Action</a:t>
                      </a:r>
                    </a:p>
                  </a:txBody>
                  <a:tcPr/>
                </a:tc>
                <a:extLst>
                  <a:ext uri="{0D108BD9-81ED-4DB2-BD59-A6C34878D82A}">
                    <a16:rowId xmlns:a16="http://schemas.microsoft.com/office/drawing/2014/main" val="10000"/>
                  </a:ext>
                </a:extLst>
              </a:tr>
              <a:tr h="370840">
                <a:tc>
                  <a:txBody>
                    <a:bodyPr/>
                    <a:lstStyle/>
                    <a:p>
                      <a:r>
                        <a:rPr lang="en-US" sz="2000" dirty="0"/>
                        <a:t>Ann</a:t>
                      </a:r>
                    </a:p>
                  </a:txBody>
                  <a:tcPr/>
                </a:tc>
                <a:tc>
                  <a:txBody>
                    <a:bodyPr/>
                    <a:lstStyle/>
                    <a:p>
                      <a:r>
                        <a:rPr lang="en-US" sz="2000" dirty="0"/>
                        <a:t>To increase</a:t>
                      </a:r>
                      <a:r>
                        <a:rPr lang="en-US" sz="2000" baseline="0" dirty="0"/>
                        <a:t> the value of her own home</a:t>
                      </a:r>
                      <a:endParaRPr lang="en-US" sz="2000" dirty="0"/>
                    </a:p>
                  </a:txBody>
                  <a:tcPr/>
                </a:tc>
                <a:tc>
                  <a:txBody>
                    <a:bodyPr/>
                    <a:lstStyle/>
                    <a:p>
                      <a:r>
                        <a:rPr lang="en-US" sz="2000" dirty="0"/>
                        <a:t>Water the lawn</a:t>
                      </a:r>
                    </a:p>
                  </a:txBody>
                  <a:tcPr/>
                </a:tc>
                <a:extLst>
                  <a:ext uri="{0D108BD9-81ED-4DB2-BD59-A6C34878D82A}">
                    <a16:rowId xmlns:a16="http://schemas.microsoft.com/office/drawing/2014/main" val="10001"/>
                  </a:ext>
                </a:extLst>
              </a:tr>
              <a:tr h="370840">
                <a:tc>
                  <a:txBody>
                    <a:bodyPr/>
                    <a:lstStyle/>
                    <a:p>
                      <a:r>
                        <a:rPr lang="en-US" sz="2000" dirty="0"/>
                        <a:t>Sara</a:t>
                      </a:r>
                    </a:p>
                  </a:txBody>
                  <a:tcPr/>
                </a:tc>
                <a:tc>
                  <a:txBody>
                    <a:bodyPr/>
                    <a:lstStyle/>
                    <a:p>
                      <a:r>
                        <a:rPr lang="en-US" sz="2000" dirty="0"/>
                        <a:t>To undermine Mike’s plan for a new garden</a:t>
                      </a:r>
                    </a:p>
                  </a:txBody>
                  <a:tcPr/>
                </a:tc>
                <a:tc>
                  <a:txBody>
                    <a:bodyPr/>
                    <a:lstStyle/>
                    <a:p>
                      <a:r>
                        <a:rPr lang="en-US" sz="2000" dirty="0"/>
                        <a:t>Water the lawn</a:t>
                      </a:r>
                    </a:p>
                  </a:txBody>
                  <a:tcPr/>
                </a:tc>
                <a:extLst>
                  <a:ext uri="{0D108BD9-81ED-4DB2-BD59-A6C34878D82A}">
                    <a16:rowId xmlns:a16="http://schemas.microsoft.com/office/drawing/2014/main" val="10002"/>
                  </a:ext>
                </a:extLst>
              </a:tr>
              <a:tr h="370840">
                <a:tc>
                  <a:txBody>
                    <a:bodyPr/>
                    <a:lstStyle/>
                    <a:p>
                      <a:r>
                        <a:rPr lang="en-US" sz="2000" dirty="0"/>
                        <a:t>Raj</a:t>
                      </a:r>
                    </a:p>
                  </a:txBody>
                  <a:tcPr/>
                </a:tc>
                <a:tc>
                  <a:txBody>
                    <a:bodyPr/>
                    <a:lstStyle/>
                    <a:p>
                      <a:r>
                        <a:rPr lang="en-US" sz="2000" dirty="0"/>
                        <a:t>Because he likes Mike</a:t>
                      </a:r>
                    </a:p>
                  </a:txBody>
                  <a:tcPr/>
                </a:tc>
                <a:tc>
                  <a:txBody>
                    <a:bodyPr/>
                    <a:lstStyle/>
                    <a:p>
                      <a:r>
                        <a:rPr lang="en-US" sz="2000" dirty="0"/>
                        <a:t>Water the lawn</a:t>
                      </a:r>
                    </a:p>
                  </a:txBody>
                  <a:tcPr/>
                </a:tc>
                <a:extLst>
                  <a:ext uri="{0D108BD9-81ED-4DB2-BD59-A6C34878D82A}">
                    <a16:rowId xmlns:a16="http://schemas.microsoft.com/office/drawing/2014/main" val="10003"/>
                  </a:ext>
                </a:extLst>
              </a:tr>
              <a:tr h="370840">
                <a:tc>
                  <a:txBody>
                    <a:bodyPr/>
                    <a:lstStyle/>
                    <a:p>
                      <a:r>
                        <a:rPr lang="en-US" sz="2000" dirty="0"/>
                        <a:t>Carlos</a:t>
                      </a:r>
                    </a:p>
                  </a:txBody>
                  <a:tcPr/>
                </a:tc>
                <a:tc>
                  <a:txBody>
                    <a:bodyPr/>
                    <a:lstStyle/>
                    <a:p>
                      <a:r>
                        <a:rPr lang="en-US" sz="2000" dirty="0"/>
                        <a:t>Because he thinks it is his neighborly duty</a:t>
                      </a:r>
                    </a:p>
                  </a:txBody>
                  <a:tcPr/>
                </a:tc>
                <a:tc>
                  <a:txBody>
                    <a:bodyPr/>
                    <a:lstStyle/>
                    <a:p>
                      <a:r>
                        <a:rPr lang="en-US" sz="2000" dirty="0"/>
                        <a:t>Water the lawn</a:t>
                      </a:r>
                    </a:p>
                  </a:txBody>
                  <a:tcPr/>
                </a:tc>
                <a:extLst>
                  <a:ext uri="{0D108BD9-81ED-4DB2-BD59-A6C34878D82A}">
                    <a16:rowId xmlns:a16="http://schemas.microsoft.com/office/drawing/2014/main" val="10004"/>
                  </a:ext>
                </a:extLst>
              </a:tr>
            </a:tbl>
          </a:graphicData>
        </a:graphic>
      </p:graphicFrame>
      <p:sp>
        <p:nvSpPr>
          <p:cNvPr id="6" name="TextBox 5"/>
          <p:cNvSpPr txBox="1"/>
          <p:nvPr/>
        </p:nvSpPr>
        <p:spPr>
          <a:xfrm>
            <a:off x="318052" y="3764435"/>
            <a:ext cx="11569147" cy="2492990"/>
          </a:xfrm>
          <a:prstGeom prst="rect">
            <a:avLst/>
          </a:prstGeom>
          <a:noFill/>
        </p:spPr>
        <p:txBody>
          <a:bodyPr wrap="square" rtlCol="0">
            <a:spAutoFit/>
          </a:bodyPr>
          <a:lstStyle/>
          <a:p>
            <a:r>
              <a:rPr lang="en-US" sz="2200" dirty="0"/>
              <a:t>Ann is acting out of self-interest.</a:t>
            </a:r>
          </a:p>
          <a:p>
            <a:r>
              <a:rPr lang="en-US" sz="2200" dirty="0"/>
              <a:t>Sara is being malicious.</a:t>
            </a:r>
          </a:p>
          <a:p>
            <a:r>
              <a:rPr lang="en-US" sz="2200" dirty="0"/>
              <a:t>Raj is acting out of affection.</a:t>
            </a:r>
          </a:p>
          <a:p>
            <a:r>
              <a:rPr lang="en-US" sz="2200" dirty="0"/>
              <a:t>Carlos is acting out of Duty.</a:t>
            </a:r>
          </a:p>
          <a:p>
            <a:endParaRPr lang="en-US" sz="2000" dirty="0"/>
          </a:p>
          <a:p>
            <a:r>
              <a:rPr lang="en-US" sz="2400" b="1" dirty="0"/>
              <a:t>Kant would argue that regardless of the consequences, </a:t>
            </a:r>
            <a:r>
              <a:rPr lang="en-US" sz="2400" b="1" i="1" dirty="0"/>
              <a:t>only Carlos </a:t>
            </a:r>
            <a:r>
              <a:rPr lang="en-US" sz="2400" b="1" dirty="0"/>
              <a:t>is acting morally, since his motivations come from his duty and respect for persons. </a:t>
            </a:r>
          </a:p>
        </p:txBody>
      </p:sp>
    </p:spTree>
    <p:extLst>
      <p:ext uri="{BB962C8B-B14F-4D97-AF65-F5344CB8AC3E}">
        <p14:creationId xmlns:p14="http://schemas.microsoft.com/office/powerpoint/2010/main" val="2634768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20564" y="274639"/>
            <a:ext cx="8800013" cy="647573"/>
          </a:xfrm>
        </p:spPr>
        <p:txBody>
          <a:bodyPr>
            <a:normAutofit/>
          </a:bodyPr>
          <a:lstStyle/>
          <a:p>
            <a:pPr algn="ctr"/>
            <a:r>
              <a:rPr lang="en-US" sz="2800" b="1" dirty="0"/>
              <a:t>Kant on Morality</a:t>
            </a:r>
          </a:p>
        </p:txBody>
      </p:sp>
      <p:sp>
        <p:nvSpPr>
          <p:cNvPr id="7" name="Content Placeholder 6"/>
          <p:cNvSpPr>
            <a:spLocks noGrp="1"/>
          </p:cNvSpPr>
          <p:nvPr>
            <p:ph idx="1"/>
          </p:nvPr>
        </p:nvSpPr>
        <p:spPr>
          <a:xfrm>
            <a:off x="1720564" y="1239694"/>
            <a:ext cx="8800013" cy="5487911"/>
          </a:xfrm>
        </p:spPr>
        <p:txBody>
          <a:bodyPr>
            <a:normAutofit/>
          </a:bodyPr>
          <a:lstStyle/>
          <a:p>
            <a:pPr marL="0" indent="0">
              <a:buNone/>
            </a:pPr>
            <a:r>
              <a:rPr lang="en-US" sz="2400" dirty="0"/>
              <a:t> </a:t>
            </a:r>
          </a:p>
        </p:txBody>
      </p:sp>
      <p:pic>
        <p:nvPicPr>
          <p:cNvPr id="2" name="Kant &amp; Categorical Imperatives_ Crash Course Philosophy #35.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20564" y="1239694"/>
            <a:ext cx="8800013" cy="5264375"/>
          </a:xfrm>
          <a:prstGeom prst="rect">
            <a:avLst/>
          </a:prstGeom>
        </p:spPr>
      </p:pic>
    </p:spTree>
    <p:extLst>
      <p:ext uri="{BB962C8B-B14F-4D97-AF65-F5344CB8AC3E}">
        <p14:creationId xmlns:p14="http://schemas.microsoft.com/office/powerpoint/2010/main" val="4818451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20564" y="274639"/>
            <a:ext cx="8800013" cy="647573"/>
          </a:xfrm>
        </p:spPr>
        <p:txBody>
          <a:bodyPr>
            <a:normAutofit/>
          </a:bodyPr>
          <a:lstStyle/>
          <a:p>
            <a:pPr algn="ctr"/>
            <a:r>
              <a:rPr lang="en-US" sz="2800" b="1" dirty="0"/>
              <a:t>Universal Formulation</a:t>
            </a:r>
          </a:p>
        </p:txBody>
      </p:sp>
      <p:sp>
        <p:nvSpPr>
          <p:cNvPr id="7" name="Content Placeholder 6"/>
          <p:cNvSpPr>
            <a:spLocks noGrp="1"/>
          </p:cNvSpPr>
          <p:nvPr>
            <p:ph idx="1"/>
          </p:nvPr>
        </p:nvSpPr>
        <p:spPr>
          <a:xfrm>
            <a:off x="1013791" y="1239694"/>
            <a:ext cx="10058399" cy="5487911"/>
          </a:xfrm>
        </p:spPr>
        <p:txBody>
          <a:bodyPr>
            <a:normAutofit/>
          </a:bodyPr>
          <a:lstStyle/>
          <a:p>
            <a:pPr marL="0" indent="0">
              <a:buNone/>
            </a:pPr>
            <a:r>
              <a:rPr lang="en-US" sz="2400" b="1" dirty="0"/>
              <a:t>Categorical Imperative – Universal Formulation</a:t>
            </a:r>
            <a:r>
              <a:rPr lang="en-US" sz="2400" dirty="0"/>
              <a:t>: Act only according to that maxim by which you can at the same time will that it would become a universal law without contradiction.</a:t>
            </a:r>
          </a:p>
          <a:p>
            <a:pPr marL="0" indent="0">
              <a:buNone/>
            </a:pPr>
            <a:endParaRPr lang="en-US" sz="2400" dirty="0"/>
          </a:p>
          <a:p>
            <a:pPr marL="0" indent="0">
              <a:buNone/>
            </a:pPr>
            <a:r>
              <a:rPr lang="en-US" sz="2400" dirty="0"/>
              <a:t>Maxim = Moral principle that specifies an intention in performing an action. </a:t>
            </a:r>
          </a:p>
          <a:p>
            <a:pPr marL="0" indent="0">
              <a:buNone/>
            </a:pPr>
            <a:endParaRPr lang="en-US" sz="2400" dirty="0"/>
          </a:p>
          <a:p>
            <a:pPr marL="0" indent="0">
              <a:buNone/>
            </a:pPr>
            <a:r>
              <a:rPr lang="en-US" sz="2400" dirty="0"/>
              <a:t>Universal law = A law that applies universally and with reversability. It applies to everyone, and it applies to everyone the same way it applies to me. </a:t>
            </a:r>
          </a:p>
          <a:p>
            <a:pPr marL="0" indent="0">
              <a:buNone/>
            </a:pPr>
            <a:endParaRPr lang="en-US" sz="2400" dirty="0"/>
          </a:p>
          <a:p>
            <a:pPr marL="0" indent="0">
              <a:buNone/>
            </a:pPr>
            <a:r>
              <a:rPr lang="en-US" sz="2400" dirty="0"/>
              <a:t>The basic idea is that one should act on principles that apply universally and that one would accept as applying to themselves. </a:t>
            </a:r>
          </a:p>
        </p:txBody>
      </p:sp>
    </p:spTree>
    <p:extLst>
      <p:ext uri="{BB962C8B-B14F-4D97-AF65-F5344CB8AC3E}">
        <p14:creationId xmlns:p14="http://schemas.microsoft.com/office/powerpoint/2010/main" val="11305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5260" y="274639"/>
            <a:ext cx="9985317" cy="647573"/>
          </a:xfrm>
        </p:spPr>
        <p:txBody>
          <a:bodyPr>
            <a:normAutofit/>
          </a:bodyPr>
          <a:lstStyle/>
          <a:p>
            <a:pPr algn="ctr"/>
            <a:r>
              <a:rPr lang="en-US" sz="2800" b="1" dirty="0">
                <a:sym typeface="Wingdings"/>
              </a:rPr>
              <a:t>Universal Formulation: General Formula</a:t>
            </a:r>
            <a:endParaRPr lang="en-US" sz="2800" b="1" dirty="0"/>
          </a:p>
        </p:txBody>
      </p:sp>
      <p:sp>
        <p:nvSpPr>
          <p:cNvPr id="7" name="Content Placeholder 6"/>
          <p:cNvSpPr>
            <a:spLocks noGrp="1"/>
          </p:cNvSpPr>
          <p:nvPr>
            <p:ph idx="1"/>
          </p:nvPr>
        </p:nvSpPr>
        <p:spPr>
          <a:xfrm>
            <a:off x="535260" y="1239694"/>
            <a:ext cx="9985318" cy="5487911"/>
          </a:xfrm>
        </p:spPr>
        <p:txBody>
          <a:bodyPr>
            <a:normAutofit/>
          </a:bodyPr>
          <a:lstStyle/>
          <a:p>
            <a:pPr marL="0" indent="0">
              <a:buNone/>
            </a:pPr>
            <a:r>
              <a:rPr lang="en-US" sz="2400" dirty="0"/>
              <a:t>Individual Level:</a:t>
            </a:r>
          </a:p>
          <a:p>
            <a:pPr marL="0" indent="0">
              <a:buNone/>
            </a:pPr>
            <a:r>
              <a:rPr lang="en-US" sz="2400" dirty="0"/>
              <a:t>Can I do Action A in Context C to Achieve E?</a:t>
            </a:r>
          </a:p>
          <a:p>
            <a:pPr marL="0" indent="0">
              <a:buNone/>
            </a:pPr>
            <a:endParaRPr lang="en-US" sz="2400" dirty="0"/>
          </a:p>
          <a:p>
            <a:pPr marL="0" indent="0">
              <a:buNone/>
            </a:pPr>
            <a:r>
              <a:rPr lang="en-US" sz="2400" dirty="0"/>
              <a:t>Universal Level:</a:t>
            </a:r>
          </a:p>
          <a:p>
            <a:pPr marL="0" indent="0">
              <a:buNone/>
            </a:pPr>
            <a:r>
              <a:rPr lang="en-US" sz="2400" dirty="0"/>
              <a:t>What if everyone did action A in Context C to Achieve E?</a:t>
            </a:r>
          </a:p>
          <a:p>
            <a:pPr marL="0" indent="0">
              <a:buNone/>
            </a:pPr>
            <a:endParaRPr lang="en-US" sz="2400" dirty="0"/>
          </a:p>
          <a:p>
            <a:pPr marL="0" indent="0">
              <a:buNone/>
            </a:pPr>
            <a:r>
              <a:rPr lang="en-US" sz="2400" dirty="0"/>
              <a:t>Test: if there is a contradiction at the universal level then one cannot perform the action. </a:t>
            </a:r>
          </a:p>
          <a:p>
            <a:pPr marL="0" indent="0">
              <a:buNone/>
            </a:pPr>
            <a:endParaRPr lang="en-US" sz="2400" dirty="0"/>
          </a:p>
          <a:p>
            <a:pPr marL="0" indent="0">
              <a:buNone/>
            </a:pPr>
            <a:r>
              <a:rPr lang="en-US" sz="2400" dirty="0"/>
              <a:t>In general, I cannot act on a principle that if universalized and applied to everyone would lead to some kind of contradiction. </a:t>
            </a:r>
          </a:p>
          <a:p>
            <a:pPr marL="0" indent="0">
              <a:buNone/>
            </a:pPr>
            <a:endParaRPr lang="en-US" sz="2400" dirty="0"/>
          </a:p>
        </p:txBody>
      </p:sp>
    </p:spTree>
    <p:extLst>
      <p:ext uri="{BB962C8B-B14F-4D97-AF65-F5344CB8AC3E}">
        <p14:creationId xmlns:p14="http://schemas.microsoft.com/office/powerpoint/2010/main" val="3004655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20564" y="274639"/>
            <a:ext cx="8800013" cy="647573"/>
          </a:xfrm>
        </p:spPr>
        <p:txBody>
          <a:bodyPr>
            <a:normAutofit/>
          </a:bodyPr>
          <a:lstStyle/>
          <a:p>
            <a:pPr algn="ctr"/>
            <a:r>
              <a:rPr lang="en-US" sz="2800" b="1" dirty="0"/>
              <a:t>Example: Making a false promise to pay back a loan</a:t>
            </a:r>
          </a:p>
        </p:txBody>
      </p:sp>
      <p:sp>
        <p:nvSpPr>
          <p:cNvPr id="7" name="Content Placeholder 6"/>
          <p:cNvSpPr>
            <a:spLocks noGrp="1"/>
          </p:cNvSpPr>
          <p:nvPr>
            <p:ph idx="1"/>
          </p:nvPr>
        </p:nvSpPr>
        <p:spPr>
          <a:xfrm>
            <a:off x="501806" y="1239694"/>
            <a:ext cx="10303726" cy="5487911"/>
          </a:xfrm>
        </p:spPr>
        <p:txBody>
          <a:bodyPr>
            <a:normAutofit/>
          </a:bodyPr>
          <a:lstStyle/>
          <a:p>
            <a:pPr marL="0" indent="0">
              <a:buNone/>
            </a:pPr>
            <a:r>
              <a:rPr lang="en-US" sz="2400" dirty="0"/>
              <a:t>Individual Level:</a:t>
            </a:r>
          </a:p>
          <a:p>
            <a:pPr marL="0" indent="0">
              <a:buNone/>
            </a:pPr>
            <a:endParaRPr lang="en-US" sz="2400" dirty="0"/>
          </a:p>
          <a:p>
            <a:pPr marL="0" indent="0">
              <a:buNone/>
            </a:pPr>
            <a:r>
              <a:rPr lang="en-US" sz="2400" dirty="0"/>
              <a:t>Can I make a false promise to pay back a loan in order to get a loan so I can buy a house?</a:t>
            </a:r>
          </a:p>
          <a:p>
            <a:pPr marL="0" indent="0">
              <a:buNone/>
            </a:pPr>
            <a:endParaRPr lang="en-US" sz="2400" dirty="0"/>
          </a:p>
          <a:p>
            <a:pPr marL="0" indent="0">
              <a:buNone/>
            </a:pPr>
            <a:r>
              <a:rPr lang="en-US" sz="2400" dirty="0"/>
              <a:t>Universal Level:</a:t>
            </a:r>
          </a:p>
          <a:p>
            <a:pPr marL="0" indent="0">
              <a:buNone/>
            </a:pPr>
            <a:endParaRPr lang="en-US" sz="2400" dirty="0"/>
          </a:p>
          <a:p>
            <a:pPr marL="0" indent="0">
              <a:buNone/>
            </a:pPr>
            <a:r>
              <a:rPr lang="en-US" sz="2400" dirty="0"/>
              <a:t>What if </a:t>
            </a:r>
            <a:r>
              <a:rPr lang="en-US" sz="2400" i="1" dirty="0"/>
              <a:t>everyone </a:t>
            </a:r>
            <a:r>
              <a:rPr lang="en-US" sz="2400" dirty="0"/>
              <a:t>made a false promise to pay back a loan in order to get a loan so they could use the money for </a:t>
            </a:r>
            <a:r>
              <a:rPr lang="en-US" sz="2400" i="1" dirty="0"/>
              <a:t>something?</a:t>
            </a:r>
            <a:r>
              <a:rPr lang="en-US" sz="2400" dirty="0"/>
              <a:t> </a:t>
            </a:r>
          </a:p>
          <a:p>
            <a:pPr marL="0" indent="0">
              <a:buNone/>
            </a:pPr>
            <a:endParaRPr lang="en-US" sz="2400" dirty="0"/>
          </a:p>
          <a:p>
            <a:pPr marL="0" indent="0">
              <a:buNone/>
            </a:pPr>
            <a:r>
              <a:rPr lang="en-US" sz="2400" b="1" dirty="0"/>
              <a:t>Problem: there would be no institution of lending, since lending depends on trust, which means that people don’t generally make promises to pay back a loan when they don’t intend to do so. </a:t>
            </a:r>
          </a:p>
        </p:txBody>
      </p:sp>
    </p:spTree>
    <p:extLst>
      <p:ext uri="{BB962C8B-B14F-4D97-AF65-F5344CB8AC3E}">
        <p14:creationId xmlns:p14="http://schemas.microsoft.com/office/powerpoint/2010/main" val="948861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20564" y="274639"/>
            <a:ext cx="8800013" cy="647573"/>
          </a:xfrm>
        </p:spPr>
        <p:txBody>
          <a:bodyPr>
            <a:normAutofit/>
          </a:bodyPr>
          <a:lstStyle/>
          <a:p>
            <a:pPr algn="ctr"/>
            <a:r>
              <a:rPr lang="en-US" sz="2800" b="1" dirty="0"/>
              <a:t>Humanity Formulation</a:t>
            </a:r>
          </a:p>
        </p:txBody>
      </p:sp>
      <p:sp>
        <p:nvSpPr>
          <p:cNvPr id="7" name="Content Placeholder 6"/>
          <p:cNvSpPr>
            <a:spLocks noGrp="1"/>
          </p:cNvSpPr>
          <p:nvPr>
            <p:ph idx="1"/>
          </p:nvPr>
        </p:nvSpPr>
        <p:spPr>
          <a:xfrm>
            <a:off x="479502" y="1105879"/>
            <a:ext cx="10041075" cy="5487911"/>
          </a:xfrm>
        </p:spPr>
        <p:txBody>
          <a:bodyPr>
            <a:normAutofit/>
          </a:bodyPr>
          <a:lstStyle/>
          <a:p>
            <a:pPr marL="0" indent="0">
              <a:buNone/>
            </a:pPr>
            <a:r>
              <a:rPr lang="en-US" sz="2400" b="1" dirty="0"/>
              <a:t>Categorical Imperative – Humanity Formulation</a:t>
            </a:r>
            <a:r>
              <a:rPr lang="en-US" sz="2400" dirty="0"/>
              <a:t>: Act so that you treat humanity, whether in your own person or in that of another, always as an end and never as a means only. </a:t>
            </a:r>
          </a:p>
          <a:p>
            <a:pPr marL="0" indent="0">
              <a:buNone/>
            </a:pPr>
            <a:endParaRPr lang="en-US" sz="2400" dirty="0"/>
          </a:p>
          <a:p>
            <a:pPr marL="457200" indent="-457200">
              <a:buAutoNum type="alphaLcParenBoth"/>
            </a:pPr>
            <a:r>
              <a:rPr lang="en-US" sz="2400" dirty="0"/>
              <a:t>Don’t use people.</a:t>
            </a:r>
          </a:p>
          <a:p>
            <a:pPr marL="457200" indent="-457200">
              <a:buAutoNum type="alphaLcParenBoth"/>
            </a:pPr>
            <a:endParaRPr lang="en-US" sz="2400" dirty="0"/>
          </a:p>
          <a:p>
            <a:pPr marL="457200" indent="-457200">
              <a:buAutoNum type="alphaLcParenBoth"/>
            </a:pPr>
            <a:r>
              <a:rPr lang="en-US" sz="2400" dirty="0"/>
              <a:t>Treat persons as ends in themselves. </a:t>
            </a:r>
          </a:p>
          <a:p>
            <a:pPr marL="457200" indent="-457200">
              <a:buAutoNum type="alphaLcParenBoth"/>
            </a:pPr>
            <a:endParaRPr lang="en-US" sz="2400" dirty="0"/>
          </a:p>
          <a:p>
            <a:pPr marL="0" indent="0">
              <a:buNone/>
            </a:pPr>
            <a:r>
              <a:rPr lang="en-US" sz="2400" dirty="0"/>
              <a:t>The core idea is to see everyone as a moral equal. Seeing others as a moral equal rules out </a:t>
            </a:r>
            <a:r>
              <a:rPr lang="en-US" sz="2400" i="1" dirty="0"/>
              <a:t>using them</a:t>
            </a:r>
            <a:r>
              <a:rPr lang="en-US" sz="2400" dirty="0"/>
              <a:t> or seeing them as mere servants, and treating persons as ends in themselves requires cultivating an awareness of others that respects their emotional profile and autonomy. </a:t>
            </a:r>
          </a:p>
        </p:txBody>
      </p:sp>
    </p:spTree>
    <p:extLst>
      <p:ext uri="{BB962C8B-B14F-4D97-AF65-F5344CB8AC3E}">
        <p14:creationId xmlns:p14="http://schemas.microsoft.com/office/powerpoint/2010/main" val="3223215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24468" y="274639"/>
            <a:ext cx="9896109" cy="647573"/>
          </a:xfrm>
        </p:spPr>
        <p:txBody>
          <a:bodyPr>
            <a:normAutofit/>
          </a:bodyPr>
          <a:lstStyle/>
          <a:p>
            <a:pPr algn="ctr"/>
            <a:r>
              <a:rPr lang="en-US" sz="2800" b="1" dirty="0"/>
              <a:t>Humanity Formulation: General Formulation</a:t>
            </a:r>
          </a:p>
        </p:txBody>
      </p:sp>
      <p:sp>
        <p:nvSpPr>
          <p:cNvPr id="7" name="Content Placeholder 6"/>
          <p:cNvSpPr>
            <a:spLocks noGrp="1"/>
          </p:cNvSpPr>
          <p:nvPr>
            <p:ph idx="1"/>
          </p:nvPr>
        </p:nvSpPr>
        <p:spPr>
          <a:xfrm>
            <a:off x="624468" y="1239694"/>
            <a:ext cx="9896109" cy="5487911"/>
          </a:xfrm>
        </p:spPr>
        <p:txBody>
          <a:bodyPr>
            <a:normAutofit/>
          </a:bodyPr>
          <a:lstStyle/>
          <a:p>
            <a:pPr marL="0" indent="0">
              <a:buNone/>
            </a:pPr>
            <a:r>
              <a:rPr lang="en-US" sz="2400" dirty="0"/>
              <a:t>General Idea: </a:t>
            </a:r>
            <a:r>
              <a:rPr lang="en-US" sz="2400" i="1" dirty="0"/>
              <a:t>Don’t use people as a mere means to an end!!!</a:t>
            </a:r>
            <a:endParaRPr lang="en-US" sz="2400" dirty="0"/>
          </a:p>
          <a:p>
            <a:pPr marL="0" indent="0">
              <a:buNone/>
            </a:pPr>
            <a:endParaRPr lang="en-US" sz="2400" dirty="0"/>
          </a:p>
          <a:p>
            <a:pPr marL="0" indent="0">
              <a:buNone/>
            </a:pPr>
            <a:r>
              <a:rPr lang="en-US" sz="2400" dirty="0"/>
              <a:t>Action A is permissible:</a:t>
            </a:r>
          </a:p>
          <a:p>
            <a:pPr marL="0" indent="0">
              <a:buNone/>
            </a:pPr>
            <a:endParaRPr lang="en-US" sz="2400" dirty="0"/>
          </a:p>
          <a:p>
            <a:pPr marL="0" indent="0">
              <a:buNone/>
            </a:pPr>
            <a:r>
              <a:rPr lang="en-US" sz="2400" dirty="0"/>
              <a:t>If doing A would not result either in using someone or failing to treat them as a moral equal. </a:t>
            </a:r>
          </a:p>
          <a:p>
            <a:pPr marL="0" indent="0">
              <a:buNone/>
            </a:pPr>
            <a:endParaRPr lang="en-US" sz="2400" dirty="0"/>
          </a:p>
          <a:p>
            <a:pPr marL="0" indent="0">
              <a:buNone/>
            </a:pPr>
            <a:r>
              <a:rPr lang="en-US" sz="2400" dirty="0"/>
              <a:t>Action A is impermissible:</a:t>
            </a:r>
          </a:p>
          <a:p>
            <a:pPr marL="0" indent="0">
              <a:buNone/>
            </a:pPr>
            <a:endParaRPr lang="en-US" sz="2400" dirty="0"/>
          </a:p>
          <a:p>
            <a:pPr marL="0" indent="0">
              <a:buNone/>
            </a:pPr>
            <a:r>
              <a:rPr lang="en-US" sz="2400" dirty="0"/>
              <a:t>If doing A would either result in using someone or in treating them as being morally unequal to oneself. </a:t>
            </a:r>
          </a:p>
          <a:p>
            <a:pPr marL="0" indent="0">
              <a:buNone/>
            </a:pPr>
            <a:endParaRPr lang="en-US" sz="2400" dirty="0"/>
          </a:p>
        </p:txBody>
      </p:sp>
    </p:spTree>
    <p:extLst>
      <p:ext uri="{BB962C8B-B14F-4D97-AF65-F5344CB8AC3E}">
        <p14:creationId xmlns:p14="http://schemas.microsoft.com/office/powerpoint/2010/main" val="8573624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2292</Words>
  <Application>Microsoft Macintosh PowerPoint</Application>
  <PresentationFormat>Widescreen</PresentationFormat>
  <Paragraphs>212</Paragraphs>
  <Slides>25</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Wingdings</vt:lpstr>
      <vt:lpstr>Office Theme</vt:lpstr>
      <vt:lpstr>Act-centered  Intention-based  Deontology</vt:lpstr>
      <vt:lpstr>Kant: Nothing is good but the will itself</vt:lpstr>
      <vt:lpstr>Watering Mike’s lawn while he is out of town</vt:lpstr>
      <vt:lpstr>Kant on Morality</vt:lpstr>
      <vt:lpstr>Universal Formulation</vt:lpstr>
      <vt:lpstr>Universal Formulation: General Formula</vt:lpstr>
      <vt:lpstr>Example: Making a false promise to pay back a loan</vt:lpstr>
      <vt:lpstr>Humanity Formulation</vt:lpstr>
      <vt:lpstr>Humanity Formulation: General Formulation</vt:lpstr>
      <vt:lpstr>Example: Buying stamps</vt:lpstr>
      <vt:lpstr>Humanity Formulation: Information we need</vt:lpstr>
      <vt:lpstr>Respect for Others: Moral Rights</vt:lpstr>
      <vt:lpstr>Moral Rights</vt:lpstr>
      <vt:lpstr>Moral Rights Example: The right to life </vt:lpstr>
      <vt:lpstr>Moral Rights: Conditions / Questions</vt:lpstr>
      <vt:lpstr>W. D. Ross on Prima Facie Duties</vt:lpstr>
      <vt:lpstr>W. D. Ross on Prima Facie Duties</vt:lpstr>
      <vt:lpstr>W. D. Ross on Prima Facie Duties</vt:lpstr>
      <vt:lpstr>W. D. Ross on Prima Facie Duties</vt:lpstr>
      <vt:lpstr>W. D. Ross on Prima Facie Duties</vt:lpstr>
      <vt:lpstr>W. D. Ross on Prima Facie Duties</vt:lpstr>
      <vt:lpstr>W. D. Ross on Prima Facie Duties</vt:lpstr>
      <vt:lpstr>W. D. Ross on Prima Facie Duties</vt:lpstr>
      <vt:lpstr>W. D. Ross on Prima Facie Duties</vt:lpstr>
      <vt:lpstr>W. D. Ross on Prima Facie Duties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22</cp:revision>
  <dcterms:created xsi:type="dcterms:W3CDTF">2020-02-07T19:16:37Z</dcterms:created>
  <dcterms:modified xsi:type="dcterms:W3CDTF">2020-02-11T01:42:09Z</dcterms:modified>
</cp:coreProperties>
</file>