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26" r:id="rId2"/>
    <p:sldId id="655" r:id="rId3"/>
    <p:sldId id="656" r:id="rId4"/>
    <p:sldId id="657" r:id="rId5"/>
    <p:sldId id="457" r:id="rId6"/>
    <p:sldId id="460" r:id="rId7"/>
    <p:sldId id="461" r:id="rId8"/>
    <p:sldId id="462" r:id="rId9"/>
    <p:sldId id="463" r:id="rId10"/>
    <p:sldId id="464" r:id="rId11"/>
    <p:sldId id="465" r:id="rId12"/>
    <p:sldId id="459" r:id="rId13"/>
    <p:sldId id="654" r:id="rId14"/>
    <p:sldId id="455" r:id="rId15"/>
    <p:sldId id="427" r:id="rId16"/>
    <p:sldId id="428" r:id="rId17"/>
    <p:sldId id="429" r:id="rId18"/>
    <p:sldId id="659" r:id="rId19"/>
    <p:sldId id="660" r:id="rId20"/>
    <p:sldId id="661" r:id="rId21"/>
    <p:sldId id="65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1"/>
    <p:restoredTop sz="93041"/>
  </p:normalViewPr>
  <p:slideViewPr>
    <p:cSldViewPr snapToGrid="0" snapToObjects="1">
      <p:cViewPr varScale="1">
        <p:scale>
          <a:sx n="64" d="100"/>
          <a:sy n="64" d="100"/>
        </p:scale>
        <p:origin x="9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8A9A-3507-514D-8A6D-F3064EDD6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5F22DB-3C8E-9240-9538-23BB0344C4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811F89-4FD4-D941-86FE-716C116FE760}"/>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A4A627EA-86A3-BF4B-AC42-2D7876DA6C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083DD2-AD25-8640-925A-2B245BCDD93E}"/>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400885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3837-A68F-DC49-ADD9-FB3E5AA2E0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62B9AB4-E1BA-0043-951E-37596EB239E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106BAA-1B31-1740-AA54-DE9C3F8E1D9D}"/>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BA47F4A4-A150-F547-BAF2-3558FBC1B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140E9-BDF5-5E4F-B0B2-AAB8D5E73AC2}"/>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4160129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24AEF6-A412-8A48-B84A-017D3EC8D9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09C203-6B31-694D-8DE1-FFDAA82538C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A2A883-6E36-9644-9A45-4D80C42AA61F}"/>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8282C70B-BB77-0C42-A394-616FBF3CE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DC6F2-D97D-7642-BD15-0BF2940AB00B}"/>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539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7B76-0E34-CF45-995D-4519FDB3C0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45502F-7F71-1D4D-95C9-682A72E391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9FB4C3-8514-5D45-84B5-FE51F65A952A}"/>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C52DAA9B-A976-7741-91C4-2782A418F5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01239A-D017-4547-A110-5185850FD2AD}"/>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63493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C343-B415-B44D-98CD-87AC1E97AB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751E20-C30C-7B45-BE7B-507B07DD5E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B332FA-721B-174C-BEF1-4278D530638E}"/>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C4BDBA96-0696-4040-A6E3-09383C048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3B5CD-3DA8-4F46-9AB1-75EEDFBC9496}"/>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1234784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3BD4-4F59-6F40-BA6B-31B5D53C56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57850F-B0EC-DE43-9DE5-3FB3A4C9AB8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5D9B3A-5119-DB4B-A545-35D5FAC017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D16EE3C-E092-2940-BB7E-EBCFB8FEF4C1}"/>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6" name="Footer Placeholder 5">
            <a:extLst>
              <a:ext uri="{FF2B5EF4-FFF2-40B4-BE49-F238E27FC236}">
                <a16:creationId xmlns:a16="http://schemas.microsoft.com/office/drawing/2014/main" id="{461916C0-1E94-224F-AC11-9EF586E9CB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579C70-9AD6-C841-ADE7-BCC61C994977}"/>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410658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331CC-654F-AF4E-845D-19E5AE32A6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3323F-A560-3941-92B6-F2EF5E26E4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EEC9AA-F3A9-A34E-939E-236556DE959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06991B-CF05-CC4C-8CDC-FAE2C7A027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1C9F14-A570-F848-B774-1F231072AB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F5012E-C627-3844-BF47-A82B53AE1812}"/>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8" name="Footer Placeholder 7">
            <a:extLst>
              <a:ext uri="{FF2B5EF4-FFF2-40B4-BE49-F238E27FC236}">
                <a16:creationId xmlns:a16="http://schemas.microsoft.com/office/drawing/2014/main" id="{E0FE3456-F30E-9C4D-BF84-39F9D88869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6FD4F8-A1BE-4D48-9763-55E0C3137647}"/>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239050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2D499-456F-204E-90BB-3C95010B2D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5F3A54-C3D4-174A-8153-7F3740153D5D}"/>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4" name="Footer Placeholder 3">
            <a:extLst>
              <a:ext uri="{FF2B5EF4-FFF2-40B4-BE49-F238E27FC236}">
                <a16:creationId xmlns:a16="http://schemas.microsoft.com/office/drawing/2014/main" id="{A76557FC-FF17-E04D-8C9E-073D371877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464586-2EFA-B64F-8315-BFA0C38DB4DF}"/>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2925424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CD0D31-B6C3-B947-81C1-AEE088E74099}"/>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3" name="Footer Placeholder 2">
            <a:extLst>
              <a:ext uri="{FF2B5EF4-FFF2-40B4-BE49-F238E27FC236}">
                <a16:creationId xmlns:a16="http://schemas.microsoft.com/office/drawing/2014/main" id="{151509E8-9CF8-E948-859D-786EE46A42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BEB93A-9AE3-984A-B8EB-6BD307AAAA75}"/>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92141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30FD-7631-F94D-8C9C-BF04B3DAF9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758861-17BD-9F4E-850D-BA66982458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AC344E-DEA6-F148-9DC0-7A1968318B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3E6C0F-0C4E-A34A-9BF1-D2C4123D6812}"/>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6" name="Footer Placeholder 5">
            <a:extLst>
              <a:ext uri="{FF2B5EF4-FFF2-40B4-BE49-F238E27FC236}">
                <a16:creationId xmlns:a16="http://schemas.microsoft.com/office/drawing/2014/main" id="{FE9662B0-90CD-8E4E-A25C-E7EB0F574B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E15231-6E1B-1F49-9137-9885323435BB}"/>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325740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68454-EC9B-F140-A1F4-383889B64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7DC0F5-4612-6441-A680-29DEFA19D0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6588FD-A72E-6C4E-9F60-ACA906F9F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CDB50F-2F8F-624E-9AB1-6B9704AC7EF5}"/>
              </a:ext>
            </a:extLst>
          </p:cNvPr>
          <p:cNvSpPr>
            <a:spLocks noGrp="1"/>
          </p:cNvSpPr>
          <p:nvPr>
            <p:ph type="dt" sz="half" idx="10"/>
          </p:nvPr>
        </p:nvSpPr>
        <p:spPr/>
        <p:txBody>
          <a:bodyPr/>
          <a:lstStyle/>
          <a:p>
            <a:fld id="{C617ED83-968D-7344-8664-CC5C4EA2EE8C}" type="datetimeFigureOut">
              <a:rPr lang="en-US" smtClean="0"/>
              <a:t>2/16/20</a:t>
            </a:fld>
            <a:endParaRPr lang="en-US"/>
          </a:p>
        </p:txBody>
      </p:sp>
      <p:sp>
        <p:nvSpPr>
          <p:cNvPr id="6" name="Footer Placeholder 5">
            <a:extLst>
              <a:ext uri="{FF2B5EF4-FFF2-40B4-BE49-F238E27FC236}">
                <a16:creationId xmlns:a16="http://schemas.microsoft.com/office/drawing/2014/main" id="{87D27674-2E67-9747-B60A-1C136ECAB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26E9AC-4D84-C446-9607-46C3DFFF6495}"/>
              </a:ext>
            </a:extLst>
          </p:cNvPr>
          <p:cNvSpPr>
            <a:spLocks noGrp="1"/>
          </p:cNvSpPr>
          <p:nvPr>
            <p:ph type="sldNum" sz="quarter" idx="12"/>
          </p:nvPr>
        </p:nvSpPr>
        <p:spPr/>
        <p:txBody>
          <a:bodyPr/>
          <a:lstStyle/>
          <a:p>
            <a:fld id="{47E198ED-39B6-7845-A635-7F95CBC74299}" type="slidenum">
              <a:rPr lang="en-US" smtClean="0"/>
              <a:t>‹#›</a:t>
            </a:fld>
            <a:endParaRPr lang="en-US"/>
          </a:p>
        </p:txBody>
      </p:sp>
    </p:spTree>
    <p:extLst>
      <p:ext uri="{BB962C8B-B14F-4D97-AF65-F5344CB8AC3E}">
        <p14:creationId xmlns:p14="http://schemas.microsoft.com/office/powerpoint/2010/main" val="1190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C571A2-A991-5E4E-B46D-E4AFB979A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0D2A56-D6EE-ED49-86D2-35BFF607F4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6D1E3-FCD2-284B-9852-1A4DF72875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7ED83-968D-7344-8664-CC5C4EA2EE8C}" type="datetimeFigureOut">
              <a:rPr lang="en-US" smtClean="0"/>
              <a:t>2/16/20</a:t>
            </a:fld>
            <a:endParaRPr lang="en-US"/>
          </a:p>
        </p:txBody>
      </p:sp>
      <p:sp>
        <p:nvSpPr>
          <p:cNvPr id="5" name="Footer Placeholder 4">
            <a:extLst>
              <a:ext uri="{FF2B5EF4-FFF2-40B4-BE49-F238E27FC236}">
                <a16:creationId xmlns:a16="http://schemas.microsoft.com/office/drawing/2014/main" id="{AA2687F1-29E9-1F40-89FA-1A4390312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6759A7-21C1-1541-B0EA-23B9F73E35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198ED-39B6-7845-A635-7F95CBC74299}" type="slidenum">
              <a:rPr lang="en-US" smtClean="0"/>
              <a:t>‹#›</a:t>
            </a:fld>
            <a:endParaRPr lang="en-US"/>
          </a:p>
        </p:txBody>
      </p:sp>
    </p:spTree>
    <p:extLst>
      <p:ext uri="{BB962C8B-B14F-4D97-AF65-F5344CB8AC3E}">
        <p14:creationId xmlns:p14="http://schemas.microsoft.com/office/powerpoint/2010/main" val="2139650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Agent Centered </a:t>
            </a:r>
            <a:r>
              <a:rPr lang="en-US" sz="2800" b="1" dirty="0">
                <a:sym typeface="Wingdings"/>
              </a:rPr>
              <a:t> Virtue Theory / Aristotle</a:t>
            </a:r>
            <a:endParaRPr lang="en-US" sz="2800" b="1" dirty="0"/>
          </a:p>
        </p:txBody>
      </p:sp>
      <p:sp>
        <p:nvSpPr>
          <p:cNvPr id="7" name="Content Placeholder 6"/>
          <p:cNvSpPr>
            <a:spLocks noGrp="1"/>
          </p:cNvSpPr>
          <p:nvPr>
            <p:ph idx="1"/>
          </p:nvPr>
        </p:nvSpPr>
        <p:spPr>
          <a:xfrm>
            <a:off x="334537" y="922212"/>
            <a:ext cx="11652053" cy="5805393"/>
          </a:xfrm>
        </p:spPr>
        <p:txBody>
          <a:bodyPr>
            <a:noAutofit/>
          </a:bodyPr>
          <a:lstStyle/>
          <a:p>
            <a:pPr marL="0" indent="0">
              <a:buNone/>
            </a:pPr>
            <a:endParaRPr lang="en-US" dirty="0"/>
          </a:p>
          <a:p>
            <a:pPr marL="0" indent="0">
              <a:buNone/>
            </a:pPr>
            <a:r>
              <a:rPr lang="en-US" dirty="0"/>
              <a:t>Virtue theory is the dominant ethical theory in the Agent-Centered approach to ethics.</a:t>
            </a:r>
          </a:p>
          <a:p>
            <a:pPr marL="0" indent="0">
              <a:buNone/>
            </a:pPr>
            <a:endParaRPr lang="en-US" dirty="0"/>
          </a:p>
          <a:p>
            <a:pPr marL="0" indent="0">
              <a:buNone/>
            </a:pPr>
            <a:r>
              <a:rPr lang="en-US" dirty="0"/>
              <a:t>Aristotle, a student of Plato’s, and one of the founding fathers of Western philosophy defends an account of virtues in relation to two questions.</a:t>
            </a:r>
          </a:p>
          <a:p>
            <a:pPr marL="0" indent="0">
              <a:buNone/>
            </a:pPr>
            <a:endParaRPr lang="en-US" dirty="0"/>
          </a:p>
          <a:p>
            <a:pPr marL="0" indent="0">
              <a:buNone/>
            </a:pPr>
            <a:r>
              <a:rPr lang="en-US" dirty="0"/>
              <a:t>However, virtue theory is also found outside of the Western tradition, most easily located in Chinese philosophy.</a:t>
            </a:r>
          </a:p>
          <a:p>
            <a:pPr marL="0" indent="0">
              <a:buNone/>
            </a:pPr>
            <a:endParaRPr lang="en-US" dirty="0"/>
          </a:p>
          <a:p>
            <a:pPr marL="0" indent="0">
              <a:buNone/>
            </a:pPr>
            <a:r>
              <a:rPr lang="en-US" dirty="0"/>
              <a:t>The central questions that virtue theory aims to answer are: what is the good life, and what are the virtues?	</a:t>
            </a:r>
            <a:r>
              <a:rPr lang="en-US" sz="2400" dirty="0"/>
              <a:t> </a:t>
            </a:r>
          </a:p>
        </p:txBody>
      </p:sp>
    </p:spTree>
    <p:extLst>
      <p:ext uri="{BB962C8B-B14F-4D97-AF65-F5344CB8AC3E}">
        <p14:creationId xmlns:p14="http://schemas.microsoft.com/office/powerpoint/2010/main" val="253940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298174" y="1239694"/>
            <a:ext cx="11569148"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400" dirty="0"/>
              <a:t>The function of a thing is, in the fullest sense, an act activity not a mere capacity.</a:t>
            </a:r>
          </a:p>
          <a:p>
            <a:pPr marL="457200" indent="-457200">
              <a:buFont typeface="+mj-lt"/>
              <a:buAutoNum type="arabicPeriod"/>
            </a:pPr>
            <a:r>
              <a:rPr lang="en-US" sz="2400" dirty="0"/>
              <a:t>So, the distinctive function of a human is activity of the soul which expresses reason.</a:t>
            </a:r>
          </a:p>
          <a:p>
            <a:pPr marL="457200" indent="-457200">
              <a:buFont typeface="+mj-lt"/>
              <a:buAutoNum type="arabicPeriod"/>
            </a:pPr>
            <a:r>
              <a:rPr lang="en-US" sz="2400" dirty="0"/>
              <a:t>The function of a thing is the same as the function of a good example of the thing. </a:t>
            </a:r>
          </a:p>
          <a:p>
            <a:pPr marL="457200" indent="-457200">
              <a:buFont typeface="+mj-lt"/>
              <a:buAutoNum type="arabicPeriod"/>
            </a:pPr>
            <a:r>
              <a:rPr lang="en-US" sz="2400" dirty="0"/>
              <a:t>So, a good example of a person is one who expresses reason well. </a:t>
            </a:r>
          </a:p>
          <a:p>
            <a:pPr marL="457200" indent="-457200">
              <a:buFont typeface="+mj-lt"/>
              <a:buAutoNum type="arabicPeriod"/>
            </a:pPr>
            <a:r>
              <a:rPr lang="en-US" sz="24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400" dirty="0"/>
          </a:p>
        </p:txBody>
      </p:sp>
    </p:spTree>
    <p:extLst>
      <p:ext uri="{BB962C8B-B14F-4D97-AF65-F5344CB8AC3E}">
        <p14:creationId xmlns:p14="http://schemas.microsoft.com/office/powerpoint/2010/main" val="207580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159026" y="1239694"/>
            <a:ext cx="11807687"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400" dirty="0"/>
              <a:t>The function of a thing is, in the fullest sense, an act activity not a mere capacity.</a:t>
            </a:r>
          </a:p>
          <a:p>
            <a:pPr marL="457200" indent="-457200">
              <a:buFont typeface="+mj-lt"/>
              <a:buAutoNum type="arabicPeriod"/>
            </a:pPr>
            <a:r>
              <a:rPr lang="en-US" sz="2400" dirty="0"/>
              <a:t>So, the distinctive function of a human is activity of the soul which expresses reason.</a:t>
            </a:r>
          </a:p>
          <a:p>
            <a:pPr marL="457200" indent="-457200">
              <a:buFont typeface="+mj-lt"/>
              <a:buAutoNum type="arabicPeriod"/>
            </a:pPr>
            <a:r>
              <a:rPr lang="en-US" sz="2400" dirty="0"/>
              <a:t>The function of a thing is the same as the function of a good example of the thing. </a:t>
            </a:r>
          </a:p>
          <a:p>
            <a:pPr marL="457200" indent="-457200">
              <a:buFont typeface="+mj-lt"/>
              <a:buAutoNum type="arabicPeriod"/>
            </a:pPr>
            <a:r>
              <a:rPr lang="en-US" sz="2400" dirty="0"/>
              <a:t>So, a good example of a person is one who expresses reason well. </a:t>
            </a:r>
          </a:p>
          <a:p>
            <a:pPr marL="457200" indent="-457200">
              <a:buFont typeface="+mj-lt"/>
              <a:buAutoNum type="arabicPeriod"/>
            </a:pPr>
            <a:r>
              <a:rPr lang="en-US" sz="2400" dirty="0"/>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252178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 Statement</a:t>
            </a:r>
          </a:p>
        </p:txBody>
      </p:sp>
      <p:sp>
        <p:nvSpPr>
          <p:cNvPr id="7" name="Content Placeholder 6"/>
          <p:cNvSpPr>
            <a:spLocks noGrp="1"/>
          </p:cNvSpPr>
          <p:nvPr>
            <p:ph idx="1"/>
          </p:nvPr>
        </p:nvSpPr>
        <p:spPr>
          <a:xfrm>
            <a:off x="218661" y="922212"/>
            <a:ext cx="11807687" cy="5805393"/>
          </a:xfrm>
        </p:spPr>
        <p:txBody>
          <a:bodyPr>
            <a:normAutofit/>
          </a:bodyPr>
          <a:lstStyle/>
          <a:p>
            <a:pPr marL="0" indent="0">
              <a:buNone/>
            </a:pPr>
            <a:endParaRPr lang="en-US" sz="2200" dirty="0"/>
          </a:p>
          <a:p>
            <a:pPr marL="0" indent="0">
              <a:buNone/>
            </a:pPr>
            <a:r>
              <a:rPr lang="en-US" dirty="0"/>
              <a:t>Simply Put:</a:t>
            </a:r>
          </a:p>
          <a:p>
            <a:pPr marL="0" indent="0">
              <a:buNone/>
            </a:pPr>
            <a:endParaRPr lang="en-US" dirty="0"/>
          </a:p>
          <a:p>
            <a:pPr marL="0" indent="0">
              <a:buNone/>
            </a:pPr>
            <a:r>
              <a:rPr lang="en-US" dirty="0"/>
              <a:t>Since what makes you different from everything else is rationality, it follows that living a good human life is living in accord with the exercise of reason in relation to oneself and others. </a:t>
            </a:r>
          </a:p>
          <a:p>
            <a:pPr marL="0" indent="0">
              <a:buNone/>
            </a:pPr>
            <a:endParaRPr lang="en-US" dirty="0"/>
          </a:p>
          <a:p>
            <a:pPr marL="0" indent="0">
              <a:buNone/>
            </a:pPr>
            <a:r>
              <a:rPr lang="en-US" dirty="0"/>
              <a:t>Living a life in accordance with the virtues and doing as the virtuous person does is the good life for a human, since it consists in exercising reason properly in deciding what to do.</a:t>
            </a:r>
          </a:p>
        </p:txBody>
      </p:sp>
    </p:spTree>
    <p:extLst>
      <p:ext uri="{BB962C8B-B14F-4D97-AF65-F5344CB8AC3E}">
        <p14:creationId xmlns:p14="http://schemas.microsoft.com/office/powerpoint/2010/main" val="91912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 Questions</a:t>
            </a:r>
          </a:p>
        </p:txBody>
      </p:sp>
      <p:sp>
        <p:nvSpPr>
          <p:cNvPr id="7" name="Content Placeholder 6"/>
          <p:cNvSpPr>
            <a:spLocks noGrp="1"/>
          </p:cNvSpPr>
          <p:nvPr>
            <p:ph idx="1"/>
          </p:nvPr>
        </p:nvSpPr>
        <p:spPr>
          <a:xfrm>
            <a:off x="258417" y="1239694"/>
            <a:ext cx="11330609" cy="5487911"/>
          </a:xfrm>
        </p:spPr>
        <p:txBody>
          <a:bodyPr>
            <a:normAutofit/>
          </a:bodyPr>
          <a:lstStyle/>
          <a:p>
            <a:pPr marL="0" indent="0">
              <a:buNone/>
            </a:pPr>
            <a:endParaRPr lang="en-US" sz="2200" dirty="0"/>
          </a:p>
          <a:p>
            <a:pPr marL="0" indent="0">
              <a:buNone/>
            </a:pPr>
            <a:r>
              <a:rPr lang="en-US" dirty="0"/>
              <a:t>Why believe that we have any function?</a:t>
            </a:r>
          </a:p>
          <a:p>
            <a:pPr marL="0" indent="0">
              <a:buNone/>
            </a:pPr>
            <a:endParaRPr lang="en-US" dirty="0"/>
          </a:p>
          <a:p>
            <a:pPr marL="0" indent="0">
              <a:buNone/>
            </a:pPr>
            <a:r>
              <a:rPr lang="en-US" dirty="0"/>
              <a:t>Why believe that we have only one characteristic function?</a:t>
            </a:r>
          </a:p>
          <a:p>
            <a:pPr marL="0" indent="0">
              <a:buNone/>
            </a:pPr>
            <a:endParaRPr lang="en-US" dirty="0"/>
          </a:p>
          <a:p>
            <a:pPr marL="0" indent="0">
              <a:buNone/>
            </a:pPr>
            <a:r>
              <a:rPr lang="en-US" dirty="0"/>
              <a:t>Why believe that reason is our characteristic function?</a:t>
            </a:r>
          </a:p>
          <a:p>
            <a:pPr marL="0" indent="0">
              <a:buNone/>
            </a:pPr>
            <a:endParaRPr lang="en-US" dirty="0"/>
          </a:p>
          <a:p>
            <a:pPr marL="0" indent="0">
              <a:buNone/>
            </a:pPr>
            <a:r>
              <a:rPr lang="en-US" dirty="0"/>
              <a:t>Why believe that living a life in accordance with reason is good?</a:t>
            </a:r>
          </a:p>
          <a:p>
            <a:pPr marL="0" indent="0">
              <a:buNone/>
            </a:pPr>
            <a:endParaRPr lang="en-US" dirty="0"/>
          </a:p>
          <a:p>
            <a:pPr marL="0" indent="0">
              <a:buNone/>
            </a:pPr>
            <a:endParaRPr lang="en-US" sz="2200" dirty="0"/>
          </a:p>
        </p:txBody>
      </p:sp>
    </p:spTree>
    <p:extLst>
      <p:ext uri="{BB962C8B-B14F-4D97-AF65-F5344CB8AC3E}">
        <p14:creationId xmlns:p14="http://schemas.microsoft.com/office/powerpoint/2010/main" val="932421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sym typeface="Wingdings"/>
              </a:rPr>
              <a:t>Aristotle on Virtue Theory</a:t>
            </a:r>
            <a:endParaRPr lang="en-US" sz="2800" b="1" dirty="0"/>
          </a:p>
        </p:txBody>
      </p:sp>
      <p:sp>
        <p:nvSpPr>
          <p:cNvPr id="7" name="Content Placeholder 6"/>
          <p:cNvSpPr>
            <a:spLocks noGrp="1"/>
          </p:cNvSpPr>
          <p:nvPr>
            <p:ph idx="1"/>
          </p:nvPr>
        </p:nvSpPr>
        <p:spPr>
          <a:xfrm>
            <a:off x="258417" y="922212"/>
            <a:ext cx="11748053" cy="5805393"/>
          </a:xfrm>
        </p:spPr>
        <p:txBody>
          <a:bodyPr>
            <a:normAutofit/>
          </a:bodyPr>
          <a:lstStyle/>
          <a:p>
            <a:pPr marL="514350" indent="-514350">
              <a:buAutoNum type="romanLcParenBoth"/>
            </a:pPr>
            <a:r>
              <a:rPr lang="en-US" sz="2400" dirty="0"/>
              <a:t>Virtue is an old word for what we now call character.</a:t>
            </a:r>
          </a:p>
          <a:p>
            <a:pPr marL="0" indent="0">
              <a:buNone/>
            </a:pPr>
            <a:endParaRPr lang="en-US" sz="2400" dirty="0"/>
          </a:p>
          <a:p>
            <a:pPr marL="514350" indent="-514350">
              <a:buAutoNum type="romanLcParenBoth"/>
            </a:pPr>
            <a:r>
              <a:rPr lang="en-US" sz="2400" dirty="0"/>
              <a:t>A virtue is </a:t>
            </a:r>
            <a:r>
              <a:rPr lang="en-US" sz="2400" i="1" dirty="0"/>
              <a:t>a mean between two extremes. One that is too much of something, and the other which is too little of something. </a:t>
            </a:r>
          </a:p>
          <a:p>
            <a:pPr marL="0" indent="0">
              <a:buNone/>
            </a:pPr>
            <a:endParaRPr lang="en-US" sz="2400" dirty="0"/>
          </a:p>
          <a:p>
            <a:pPr marL="0" indent="0">
              <a:buNone/>
            </a:pPr>
            <a:r>
              <a:rPr lang="en-US" sz="2400" b="1" dirty="0"/>
              <a:t>Doctrine of the Mean: </a:t>
            </a:r>
          </a:p>
          <a:p>
            <a:pPr marL="0" indent="0">
              <a:buNone/>
            </a:pPr>
            <a:endParaRPr lang="en-US" sz="2400" dirty="0"/>
          </a:p>
          <a:p>
            <a:pPr marL="0" indent="0">
              <a:buNone/>
            </a:pPr>
            <a:r>
              <a:rPr lang="en-US" sz="2400" b="1" dirty="0"/>
              <a:t>A virtue is a mean between two extremes of behavior. </a:t>
            </a:r>
          </a:p>
          <a:p>
            <a:pPr marL="0" indent="0">
              <a:buNone/>
            </a:pPr>
            <a:endParaRPr lang="en-US" sz="2200" dirty="0"/>
          </a:p>
          <a:p>
            <a:pPr marL="0" indent="0">
              <a:buNone/>
            </a:pPr>
            <a:endParaRPr lang="en-US" sz="2200" dirty="0"/>
          </a:p>
        </p:txBody>
      </p:sp>
    </p:spTree>
    <p:extLst>
      <p:ext uri="{BB962C8B-B14F-4D97-AF65-F5344CB8AC3E}">
        <p14:creationId xmlns:p14="http://schemas.microsoft.com/office/powerpoint/2010/main" val="2610329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2956" y="274639"/>
            <a:ext cx="10007621" cy="647573"/>
          </a:xfrm>
        </p:spPr>
        <p:txBody>
          <a:bodyPr>
            <a:normAutofit/>
          </a:bodyPr>
          <a:lstStyle/>
          <a:p>
            <a:pPr algn="ctr"/>
            <a:r>
              <a:rPr lang="en-US" sz="2800" b="1" dirty="0">
                <a:sym typeface="Wingdings"/>
              </a:rPr>
              <a:t>Two Kinds of Virtues</a:t>
            </a:r>
            <a:endParaRPr lang="en-US" sz="2800" b="1" dirty="0"/>
          </a:p>
        </p:txBody>
      </p:sp>
      <p:sp>
        <p:nvSpPr>
          <p:cNvPr id="7" name="Content Placeholder 6"/>
          <p:cNvSpPr>
            <a:spLocks noGrp="1"/>
          </p:cNvSpPr>
          <p:nvPr>
            <p:ph idx="1"/>
          </p:nvPr>
        </p:nvSpPr>
        <p:spPr>
          <a:xfrm>
            <a:off x="178904" y="922212"/>
            <a:ext cx="11787809" cy="5805393"/>
          </a:xfrm>
        </p:spPr>
        <p:txBody>
          <a:bodyPr>
            <a:normAutofit/>
          </a:bodyPr>
          <a:lstStyle/>
          <a:p>
            <a:pPr marL="0" indent="0">
              <a:buNone/>
            </a:pPr>
            <a:r>
              <a:rPr lang="en-US" sz="2400" dirty="0"/>
              <a:t>A </a:t>
            </a:r>
            <a:r>
              <a:rPr lang="en-US" sz="2400" i="1" dirty="0"/>
              <a:t>general virtue</a:t>
            </a:r>
            <a:r>
              <a:rPr lang="en-US" sz="2400" dirty="0"/>
              <a:t> is a virtue that makes one a good friend or a good citizen. It is not specific to a kind of craft, trade, or special activity.</a:t>
            </a:r>
          </a:p>
          <a:p>
            <a:pPr marL="0" indent="0">
              <a:buNone/>
            </a:pPr>
            <a:endParaRPr lang="en-US" sz="2400" dirty="0"/>
          </a:p>
          <a:p>
            <a:pPr marL="0" indent="0">
              <a:buNone/>
            </a:pPr>
            <a:r>
              <a:rPr lang="en-US" sz="2400" dirty="0"/>
              <a:t>A </a:t>
            </a:r>
            <a:r>
              <a:rPr lang="en-US" sz="2400" i="1" dirty="0"/>
              <a:t>special virtue</a:t>
            </a:r>
            <a:r>
              <a:rPr lang="en-US" sz="2400" dirty="0"/>
              <a:t> is a virtue that helps you to fulfill your function in society. Special virtues vary from profession to profession. </a:t>
            </a:r>
          </a:p>
          <a:p>
            <a:pPr marL="0" indent="0">
              <a:buNone/>
            </a:pPr>
            <a:endParaRPr lang="en-US" sz="2400" dirty="0"/>
          </a:p>
          <a:p>
            <a:pPr marL="0" indent="0">
              <a:buNone/>
            </a:pPr>
            <a:r>
              <a:rPr lang="en-US" sz="2400" dirty="0"/>
              <a:t>We expect doctors to have one set of special virtues, and musicians to have another set of special virtues.</a:t>
            </a:r>
          </a:p>
          <a:p>
            <a:pPr marL="0" indent="0">
              <a:buNone/>
            </a:pPr>
            <a:endParaRPr lang="en-US" sz="2400" dirty="0"/>
          </a:p>
          <a:p>
            <a:pPr marL="0" indent="0">
              <a:buNone/>
            </a:pPr>
            <a:r>
              <a:rPr lang="en-US" sz="2400" dirty="0"/>
              <a:t>However,</a:t>
            </a:r>
          </a:p>
          <a:p>
            <a:pPr marL="0" indent="0">
              <a:buNone/>
            </a:pPr>
            <a:endParaRPr lang="en-US" sz="2400" dirty="0"/>
          </a:p>
          <a:p>
            <a:pPr marL="0" indent="0">
              <a:buNone/>
            </a:pPr>
            <a:r>
              <a:rPr lang="en-US" sz="2400" dirty="0"/>
              <a:t>We expect doctors and musicians to have the same set of general virtues that allow them to function in society as friends, citizens, etc.…</a:t>
            </a:r>
          </a:p>
          <a:p>
            <a:pPr marL="0" indent="0">
              <a:buNone/>
            </a:pPr>
            <a:endParaRPr lang="en-US" sz="2400" dirty="0"/>
          </a:p>
          <a:p>
            <a:pPr marL="0" indent="0">
              <a:buNone/>
            </a:pPr>
            <a:endParaRPr lang="en-US" sz="2200" dirty="0"/>
          </a:p>
        </p:txBody>
      </p:sp>
    </p:spTree>
    <p:extLst>
      <p:ext uri="{BB962C8B-B14F-4D97-AF65-F5344CB8AC3E}">
        <p14:creationId xmlns:p14="http://schemas.microsoft.com/office/powerpoint/2010/main" val="3776957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21889" y="212236"/>
            <a:ext cx="8800013" cy="647573"/>
          </a:xfrm>
        </p:spPr>
        <p:txBody>
          <a:bodyPr>
            <a:normAutofit/>
          </a:bodyPr>
          <a:lstStyle/>
          <a:p>
            <a:pPr algn="ctr"/>
            <a:r>
              <a:rPr lang="en-US" sz="2800" b="1" dirty="0"/>
              <a:t>Aristotle’s List of Virtues</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471165689"/>
              </p:ext>
            </p:extLst>
          </p:nvPr>
        </p:nvGraphicFramePr>
        <p:xfrm>
          <a:off x="496957" y="1038712"/>
          <a:ext cx="11449879" cy="5660262"/>
        </p:xfrm>
        <a:graphic>
          <a:graphicData uri="http://schemas.openxmlformats.org/drawingml/2006/table">
            <a:tbl>
              <a:tblPr firstRow="1" bandRow="1">
                <a:tableStyleId>{5C22544A-7EE6-4342-B048-85BDC9FD1C3A}</a:tableStyleId>
              </a:tblPr>
              <a:tblGrid>
                <a:gridCol w="3750751">
                  <a:extLst>
                    <a:ext uri="{9D8B030D-6E8A-4147-A177-3AD203B41FA5}">
                      <a16:colId xmlns:a16="http://schemas.microsoft.com/office/drawing/2014/main" val="20000"/>
                    </a:ext>
                  </a:extLst>
                </a:gridCol>
                <a:gridCol w="3750751">
                  <a:extLst>
                    <a:ext uri="{9D8B030D-6E8A-4147-A177-3AD203B41FA5}">
                      <a16:colId xmlns:a16="http://schemas.microsoft.com/office/drawing/2014/main" val="20001"/>
                    </a:ext>
                  </a:extLst>
                </a:gridCol>
                <a:gridCol w="3948377">
                  <a:extLst>
                    <a:ext uri="{9D8B030D-6E8A-4147-A177-3AD203B41FA5}">
                      <a16:colId xmlns:a16="http://schemas.microsoft.com/office/drawing/2014/main" val="20002"/>
                    </a:ext>
                  </a:extLst>
                </a:gridCol>
              </a:tblGrid>
              <a:tr h="628918">
                <a:tc>
                  <a:txBody>
                    <a:bodyPr/>
                    <a:lstStyle/>
                    <a:p>
                      <a:r>
                        <a:rPr lang="en-US" sz="2400" dirty="0"/>
                        <a:t>Too</a:t>
                      </a:r>
                      <a:r>
                        <a:rPr lang="en-US" sz="2400" baseline="0" dirty="0"/>
                        <a:t> Much</a:t>
                      </a:r>
                      <a:endParaRPr lang="en-US" sz="2400" dirty="0"/>
                    </a:p>
                  </a:txBody>
                  <a:tcPr/>
                </a:tc>
                <a:tc>
                  <a:txBody>
                    <a:bodyPr/>
                    <a:lstStyle/>
                    <a:p>
                      <a:r>
                        <a:rPr lang="en-US" sz="2400" dirty="0"/>
                        <a:t>Mean</a:t>
                      </a:r>
                    </a:p>
                  </a:txBody>
                  <a:tcPr/>
                </a:tc>
                <a:tc>
                  <a:txBody>
                    <a:bodyPr/>
                    <a:lstStyle/>
                    <a:p>
                      <a:r>
                        <a:rPr lang="en-US" sz="2400" dirty="0"/>
                        <a:t>Too Little</a:t>
                      </a:r>
                    </a:p>
                  </a:txBody>
                  <a:tcPr/>
                </a:tc>
                <a:extLst>
                  <a:ext uri="{0D108BD9-81ED-4DB2-BD59-A6C34878D82A}">
                    <a16:rowId xmlns:a16="http://schemas.microsoft.com/office/drawing/2014/main" val="10000"/>
                  </a:ext>
                </a:extLst>
              </a:tr>
              <a:tr h="628918">
                <a:tc>
                  <a:txBody>
                    <a:bodyPr/>
                    <a:lstStyle/>
                    <a:p>
                      <a:r>
                        <a:rPr lang="en-US" sz="2400" dirty="0"/>
                        <a:t>Recklessness</a:t>
                      </a:r>
                    </a:p>
                  </a:txBody>
                  <a:tcPr/>
                </a:tc>
                <a:tc>
                  <a:txBody>
                    <a:bodyPr/>
                    <a:lstStyle/>
                    <a:p>
                      <a:r>
                        <a:rPr lang="en-US" sz="2400" dirty="0"/>
                        <a:t>Courage</a:t>
                      </a:r>
                    </a:p>
                  </a:txBody>
                  <a:tcPr/>
                </a:tc>
                <a:tc>
                  <a:txBody>
                    <a:bodyPr/>
                    <a:lstStyle/>
                    <a:p>
                      <a:r>
                        <a:rPr lang="en-US" sz="2400" dirty="0"/>
                        <a:t>Cowardice</a:t>
                      </a:r>
                    </a:p>
                  </a:txBody>
                  <a:tcPr/>
                </a:tc>
                <a:extLst>
                  <a:ext uri="{0D108BD9-81ED-4DB2-BD59-A6C34878D82A}">
                    <a16:rowId xmlns:a16="http://schemas.microsoft.com/office/drawing/2014/main" val="10001"/>
                  </a:ext>
                </a:extLst>
              </a:tr>
              <a:tr h="628918">
                <a:tc>
                  <a:txBody>
                    <a:bodyPr/>
                    <a:lstStyle/>
                    <a:p>
                      <a:r>
                        <a:rPr lang="en-US" sz="2400" dirty="0"/>
                        <a:t>Extravagance</a:t>
                      </a:r>
                    </a:p>
                  </a:txBody>
                  <a:tcPr/>
                </a:tc>
                <a:tc>
                  <a:txBody>
                    <a:bodyPr/>
                    <a:lstStyle/>
                    <a:p>
                      <a:r>
                        <a:rPr lang="en-US" sz="2400" dirty="0"/>
                        <a:t>Generosity</a:t>
                      </a:r>
                    </a:p>
                  </a:txBody>
                  <a:tcPr/>
                </a:tc>
                <a:tc>
                  <a:txBody>
                    <a:bodyPr/>
                    <a:lstStyle/>
                    <a:p>
                      <a:r>
                        <a:rPr lang="en-US" sz="2400" dirty="0"/>
                        <a:t>Stinginess</a:t>
                      </a:r>
                    </a:p>
                  </a:txBody>
                  <a:tcPr/>
                </a:tc>
                <a:extLst>
                  <a:ext uri="{0D108BD9-81ED-4DB2-BD59-A6C34878D82A}">
                    <a16:rowId xmlns:a16="http://schemas.microsoft.com/office/drawing/2014/main" val="10002"/>
                  </a:ext>
                </a:extLst>
              </a:tr>
              <a:tr h="628918">
                <a:tc>
                  <a:txBody>
                    <a:bodyPr/>
                    <a:lstStyle/>
                    <a:p>
                      <a:r>
                        <a:rPr lang="en-US" sz="2400" dirty="0"/>
                        <a:t>Vulgarity</a:t>
                      </a:r>
                    </a:p>
                  </a:txBody>
                  <a:tcPr/>
                </a:tc>
                <a:tc>
                  <a:txBody>
                    <a:bodyPr/>
                    <a:lstStyle/>
                    <a:p>
                      <a:r>
                        <a:rPr lang="en-US" sz="2400" dirty="0"/>
                        <a:t>Magnificence</a:t>
                      </a:r>
                    </a:p>
                  </a:txBody>
                  <a:tcPr/>
                </a:tc>
                <a:tc>
                  <a:txBody>
                    <a:bodyPr/>
                    <a:lstStyle/>
                    <a:p>
                      <a:r>
                        <a:rPr lang="en-US" sz="2400" dirty="0"/>
                        <a:t>Miserliness</a:t>
                      </a:r>
                    </a:p>
                  </a:txBody>
                  <a:tcPr/>
                </a:tc>
                <a:extLst>
                  <a:ext uri="{0D108BD9-81ED-4DB2-BD59-A6C34878D82A}">
                    <a16:rowId xmlns:a16="http://schemas.microsoft.com/office/drawing/2014/main" val="10003"/>
                  </a:ext>
                </a:extLst>
              </a:tr>
              <a:tr h="628918">
                <a:tc>
                  <a:txBody>
                    <a:bodyPr/>
                    <a:lstStyle/>
                    <a:p>
                      <a:r>
                        <a:rPr lang="en-US" sz="2400" dirty="0"/>
                        <a:t>Vanity</a:t>
                      </a:r>
                    </a:p>
                  </a:txBody>
                  <a:tcPr/>
                </a:tc>
                <a:tc>
                  <a:txBody>
                    <a:bodyPr/>
                    <a:lstStyle/>
                    <a:p>
                      <a:r>
                        <a:rPr lang="en-US" sz="2400" dirty="0"/>
                        <a:t>High-mindedness</a:t>
                      </a:r>
                    </a:p>
                  </a:txBody>
                  <a:tcPr/>
                </a:tc>
                <a:tc>
                  <a:txBody>
                    <a:bodyPr/>
                    <a:lstStyle/>
                    <a:p>
                      <a:r>
                        <a:rPr lang="en-US" sz="2400" dirty="0"/>
                        <a:t>Pettiness</a:t>
                      </a:r>
                    </a:p>
                  </a:txBody>
                  <a:tcPr/>
                </a:tc>
                <a:extLst>
                  <a:ext uri="{0D108BD9-81ED-4DB2-BD59-A6C34878D82A}">
                    <a16:rowId xmlns:a16="http://schemas.microsoft.com/office/drawing/2014/main" val="10004"/>
                  </a:ext>
                </a:extLst>
              </a:tr>
              <a:tr h="628918">
                <a:tc>
                  <a:txBody>
                    <a:bodyPr/>
                    <a:lstStyle/>
                    <a:p>
                      <a:r>
                        <a:rPr lang="en-US" sz="2400" dirty="0"/>
                        <a:t>Short Temper</a:t>
                      </a:r>
                    </a:p>
                  </a:txBody>
                  <a:tcPr/>
                </a:tc>
                <a:tc>
                  <a:txBody>
                    <a:bodyPr/>
                    <a:lstStyle/>
                    <a:p>
                      <a:r>
                        <a:rPr lang="en-US" sz="2400" dirty="0"/>
                        <a:t>Gentleness</a:t>
                      </a:r>
                    </a:p>
                  </a:txBody>
                  <a:tcPr/>
                </a:tc>
                <a:tc>
                  <a:txBody>
                    <a:bodyPr/>
                    <a:lstStyle/>
                    <a:p>
                      <a:r>
                        <a:rPr lang="en-US" sz="2400" dirty="0"/>
                        <a:t>Apathy</a:t>
                      </a:r>
                    </a:p>
                  </a:txBody>
                  <a:tcPr/>
                </a:tc>
                <a:extLst>
                  <a:ext uri="{0D108BD9-81ED-4DB2-BD59-A6C34878D82A}">
                    <a16:rowId xmlns:a16="http://schemas.microsoft.com/office/drawing/2014/main" val="10005"/>
                  </a:ext>
                </a:extLst>
              </a:tr>
              <a:tr h="628918">
                <a:tc>
                  <a:txBody>
                    <a:bodyPr/>
                    <a:lstStyle/>
                    <a:p>
                      <a:r>
                        <a:rPr lang="en-US" sz="2400" dirty="0"/>
                        <a:t>Obsequiousness</a:t>
                      </a:r>
                    </a:p>
                  </a:txBody>
                  <a:tcPr/>
                </a:tc>
                <a:tc>
                  <a:txBody>
                    <a:bodyPr/>
                    <a:lstStyle/>
                    <a:p>
                      <a:r>
                        <a:rPr lang="en-US" sz="2400" dirty="0"/>
                        <a:t>Friendliness</a:t>
                      </a:r>
                    </a:p>
                  </a:txBody>
                  <a:tcPr/>
                </a:tc>
                <a:tc>
                  <a:txBody>
                    <a:bodyPr/>
                    <a:lstStyle/>
                    <a:p>
                      <a:r>
                        <a:rPr lang="en-US" sz="2400" dirty="0"/>
                        <a:t>Grouchiness</a:t>
                      </a:r>
                    </a:p>
                  </a:txBody>
                  <a:tcPr/>
                </a:tc>
                <a:extLst>
                  <a:ext uri="{0D108BD9-81ED-4DB2-BD59-A6C34878D82A}">
                    <a16:rowId xmlns:a16="http://schemas.microsoft.com/office/drawing/2014/main" val="10006"/>
                  </a:ext>
                </a:extLst>
              </a:tr>
              <a:tr h="628918">
                <a:tc>
                  <a:txBody>
                    <a:bodyPr/>
                    <a:lstStyle/>
                    <a:p>
                      <a:r>
                        <a:rPr lang="en-US" sz="2400" dirty="0"/>
                        <a:t>Boastfulness</a:t>
                      </a:r>
                    </a:p>
                  </a:txBody>
                  <a:tcPr/>
                </a:tc>
                <a:tc>
                  <a:txBody>
                    <a:bodyPr/>
                    <a:lstStyle/>
                    <a:p>
                      <a:r>
                        <a:rPr lang="en-US" sz="2400" dirty="0"/>
                        <a:t>Truthfulness</a:t>
                      </a:r>
                    </a:p>
                  </a:txBody>
                  <a:tcPr/>
                </a:tc>
                <a:tc>
                  <a:txBody>
                    <a:bodyPr/>
                    <a:lstStyle/>
                    <a:p>
                      <a:r>
                        <a:rPr lang="en-US" sz="2400" dirty="0"/>
                        <a:t>Self-depreciation</a:t>
                      </a:r>
                    </a:p>
                  </a:txBody>
                  <a:tcPr/>
                </a:tc>
                <a:extLst>
                  <a:ext uri="{0D108BD9-81ED-4DB2-BD59-A6C34878D82A}">
                    <a16:rowId xmlns:a16="http://schemas.microsoft.com/office/drawing/2014/main" val="10007"/>
                  </a:ext>
                </a:extLst>
              </a:tr>
              <a:tr h="628918">
                <a:tc>
                  <a:txBody>
                    <a:bodyPr/>
                    <a:lstStyle/>
                    <a:p>
                      <a:r>
                        <a:rPr lang="en-US" sz="2400" dirty="0"/>
                        <a:t>Buffoonery</a:t>
                      </a:r>
                    </a:p>
                  </a:txBody>
                  <a:tcPr/>
                </a:tc>
                <a:tc>
                  <a:txBody>
                    <a:bodyPr/>
                    <a:lstStyle/>
                    <a:p>
                      <a:r>
                        <a:rPr lang="en-US" sz="2400" dirty="0"/>
                        <a:t>Wittiness</a:t>
                      </a:r>
                    </a:p>
                  </a:txBody>
                  <a:tcPr/>
                </a:tc>
                <a:tc>
                  <a:txBody>
                    <a:bodyPr/>
                    <a:lstStyle/>
                    <a:p>
                      <a:r>
                        <a:rPr lang="en-US" sz="2400" dirty="0"/>
                        <a:t>boorishness</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76277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Virtues: Generosity</a:t>
            </a:r>
          </a:p>
        </p:txBody>
      </p:sp>
      <p:sp>
        <p:nvSpPr>
          <p:cNvPr id="7" name="Content Placeholder 6"/>
          <p:cNvSpPr>
            <a:spLocks noGrp="1"/>
          </p:cNvSpPr>
          <p:nvPr>
            <p:ph idx="1"/>
          </p:nvPr>
        </p:nvSpPr>
        <p:spPr>
          <a:xfrm>
            <a:off x="246544" y="922212"/>
            <a:ext cx="11748051" cy="5487911"/>
          </a:xfrm>
        </p:spPr>
        <p:txBody>
          <a:bodyPr>
            <a:normAutofit/>
          </a:bodyPr>
          <a:lstStyle/>
          <a:p>
            <a:r>
              <a:rPr lang="en-US" dirty="0"/>
              <a:t>Generosity is a virtue.</a:t>
            </a:r>
          </a:p>
          <a:p>
            <a:endParaRPr lang="en-US" dirty="0"/>
          </a:p>
          <a:p>
            <a:r>
              <a:rPr lang="en-US" dirty="0"/>
              <a:t>It is the mean between being ungenerous and wasteful.</a:t>
            </a:r>
          </a:p>
          <a:p>
            <a:endParaRPr lang="en-US" dirty="0"/>
          </a:p>
          <a:p>
            <a:r>
              <a:rPr lang="en-US" dirty="0"/>
              <a:t>The ungenerous person is excessive in taking and deficient in giving.</a:t>
            </a:r>
          </a:p>
          <a:p>
            <a:endParaRPr lang="en-US" dirty="0"/>
          </a:p>
          <a:p>
            <a:r>
              <a:rPr lang="en-US" dirty="0"/>
              <a:t>The wasteful person gives too much, is excessive in spending, and deficient in taking.</a:t>
            </a:r>
          </a:p>
          <a:p>
            <a:pPr marL="0" indent="0">
              <a:buNone/>
            </a:pPr>
            <a:endParaRPr lang="en-US" dirty="0"/>
          </a:p>
          <a:p>
            <a:r>
              <a:rPr lang="en-US" dirty="0"/>
              <a:t>The generous person gives to the appropriate amount required by the situation.  </a:t>
            </a:r>
          </a:p>
          <a:p>
            <a:endParaRPr lang="en-US" sz="2400" dirty="0"/>
          </a:p>
        </p:txBody>
      </p:sp>
    </p:spTree>
    <p:extLst>
      <p:ext uri="{BB962C8B-B14F-4D97-AF65-F5344CB8AC3E}">
        <p14:creationId xmlns:p14="http://schemas.microsoft.com/office/powerpoint/2010/main" val="3208788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Virtues</a:t>
            </a:r>
          </a:p>
        </p:txBody>
      </p:sp>
      <p:sp>
        <p:nvSpPr>
          <p:cNvPr id="7" name="Content Placeholder 6"/>
          <p:cNvSpPr>
            <a:spLocks noGrp="1"/>
          </p:cNvSpPr>
          <p:nvPr>
            <p:ph idx="1"/>
          </p:nvPr>
        </p:nvSpPr>
        <p:spPr>
          <a:xfrm>
            <a:off x="238539" y="922212"/>
            <a:ext cx="11748051" cy="5805393"/>
          </a:xfrm>
        </p:spPr>
        <p:txBody>
          <a:bodyPr>
            <a:normAutofit/>
          </a:bodyPr>
          <a:lstStyle/>
          <a:p>
            <a:endParaRPr lang="en-US" sz="2400" dirty="0"/>
          </a:p>
          <a:p>
            <a:r>
              <a:rPr lang="en-US" sz="2400" dirty="0"/>
              <a:t>There are different lists of virtues, because different virtues support different kinds of societal structures.</a:t>
            </a:r>
          </a:p>
          <a:p>
            <a:endParaRPr lang="en-US" sz="2400" dirty="0"/>
          </a:p>
          <a:p>
            <a:r>
              <a:rPr lang="en-US" sz="2400" dirty="0"/>
              <a:t>In general, we learn virtues from elders that teach them to us by example.</a:t>
            </a:r>
          </a:p>
          <a:p>
            <a:endParaRPr lang="en-US" sz="2400" dirty="0"/>
          </a:p>
          <a:p>
            <a:r>
              <a:rPr lang="en-US" sz="2400" dirty="0"/>
              <a:t>To argue on the basis of virtue is to say that being a certain way leads to a good society, where a certain kind of society is argued to be valuable.</a:t>
            </a:r>
          </a:p>
          <a:p>
            <a:endParaRPr lang="en-US" sz="2400" dirty="0"/>
          </a:p>
          <a:p>
            <a:r>
              <a:rPr lang="en-US" sz="2400" dirty="0"/>
              <a:t>Vice is the opposite of virtue, a vice is a habit that we should aim to </a:t>
            </a:r>
            <a:r>
              <a:rPr lang="en-US" sz="2400" i="1" dirty="0"/>
              <a:t>not</a:t>
            </a:r>
            <a:r>
              <a:rPr lang="en-US" sz="2400" dirty="0"/>
              <a:t> cultivate. </a:t>
            </a:r>
          </a:p>
          <a:p>
            <a:endParaRPr lang="en-US" sz="2400" dirty="0"/>
          </a:p>
          <a:p>
            <a:r>
              <a:rPr lang="en-US" sz="2400" dirty="0"/>
              <a:t>Recognizing character traits in others is important for moral evaluation. </a:t>
            </a:r>
          </a:p>
        </p:txBody>
      </p:sp>
    </p:spTree>
    <p:extLst>
      <p:ext uri="{BB962C8B-B14F-4D97-AF65-F5344CB8AC3E}">
        <p14:creationId xmlns:p14="http://schemas.microsoft.com/office/powerpoint/2010/main" val="1374464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Ethical Virtue</a:t>
            </a:r>
          </a:p>
        </p:txBody>
      </p:sp>
      <p:sp>
        <p:nvSpPr>
          <p:cNvPr id="7" name="Content Placeholder 6"/>
          <p:cNvSpPr>
            <a:spLocks noGrp="1"/>
          </p:cNvSpPr>
          <p:nvPr>
            <p:ph idx="1"/>
          </p:nvPr>
        </p:nvSpPr>
        <p:spPr>
          <a:xfrm>
            <a:off x="238539" y="922212"/>
            <a:ext cx="11748051" cy="5805393"/>
          </a:xfrm>
        </p:spPr>
        <p:txBody>
          <a:bodyPr>
            <a:normAutofit/>
          </a:bodyPr>
          <a:lstStyle/>
          <a:p>
            <a:r>
              <a:rPr lang="en-US" sz="2400" dirty="0"/>
              <a:t>Ethical virtues are dispositions to have certain feelings. </a:t>
            </a:r>
          </a:p>
          <a:p>
            <a:endParaRPr lang="en-US" sz="2400" dirty="0"/>
          </a:p>
          <a:p>
            <a:r>
              <a:rPr lang="en-US" sz="2400" dirty="0"/>
              <a:t>Ethical virtues are not purely intellectual. They require having certain feelings that are appropriate to the exercise of the virtue. </a:t>
            </a:r>
          </a:p>
          <a:p>
            <a:endParaRPr lang="en-US" sz="2400" dirty="0"/>
          </a:p>
          <a:p>
            <a:r>
              <a:rPr lang="en-US" sz="2400" dirty="0"/>
              <a:t>An ethical virtue is a mean between excess and deficiency. To be ethically virtuous requires having a disposition that is intermediate between excess and deficiency. </a:t>
            </a:r>
          </a:p>
          <a:p>
            <a:pPr marL="0" indent="0">
              <a:buNone/>
            </a:pPr>
            <a:endParaRPr lang="en-US" sz="2400" dirty="0"/>
          </a:p>
          <a:p>
            <a:r>
              <a:rPr lang="en-US" sz="2400" dirty="0"/>
              <a:t>Because ethical virtues are a mean between two extremes, and because they involve having appropriate emotions, it will be true that in certain circumstances strong emotions are required. The degree of emotion required, such as anger, depends on how serious the situation is. </a:t>
            </a:r>
          </a:p>
          <a:p>
            <a:endParaRPr lang="en-US" sz="2400" dirty="0"/>
          </a:p>
        </p:txBody>
      </p:sp>
    </p:spTree>
    <p:extLst>
      <p:ext uri="{BB962C8B-B14F-4D97-AF65-F5344CB8AC3E}">
        <p14:creationId xmlns:p14="http://schemas.microsoft.com/office/powerpoint/2010/main" val="198167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Agent Centered </a:t>
            </a:r>
            <a:r>
              <a:rPr lang="en-US" sz="2800" b="1" dirty="0">
                <a:sym typeface="Wingdings"/>
              </a:rPr>
              <a:t> Virtue Theory / Aristotle</a:t>
            </a:r>
            <a:endParaRPr lang="en-US" sz="2800" b="1" dirty="0"/>
          </a:p>
        </p:txBody>
      </p:sp>
      <p:sp>
        <p:nvSpPr>
          <p:cNvPr id="7" name="Content Placeholder 6"/>
          <p:cNvSpPr>
            <a:spLocks noGrp="1"/>
          </p:cNvSpPr>
          <p:nvPr>
            <p:ph idx="1"/>
          </p:nvPr>
        </p:nvSpPr>
        <p:spPr>
          <a:xfrm>
            <a:off x="334538" y="922212"/>
            <a:ext cx="11691810" cy="5805393"/>
          </a:xfrm>
        </p:spPr>
        <p:txBody>
          <a:bodyPr>
            <a:noAutofit/>
          </a:bodyPr>
          <a:lstStyle/>
          <a:p>
            <a:pPr>
              <a:buNone/>
            </a:pPr>
            <a:r>
              <a:rPr lang="en-US" dirty="0"/>
              <a:t>Aristotle opens </a:t>
            </a:r>
            <a:r>
              <a:rPr lang="en-US" i="1" dirty="0"/>
              <a:t>The Nicomachean Ethics </a:t>
            </a:r>
            <a:r>
              <a:rPr lang="en-US" dirty="0"/>
              <a:t>with </a:t>
            </a:r>
          </a:p>
          <a:p>
            <a:pPr>
              <a:buNone/>
            </a:pPr>
            <a:r>
              <a:rPr lang="en-US" dirty="0"/>
              <a:t>	</a:t>
            </a:r>
          </a:p>
          <a:p>
            <a:pPr>
              <a:buNone/>
            </a:pPr>
            <a:r>
              <a:rPr lang="en-US" dirty="0"/>
              <a:t>“Every craft and line of inquiry, and likewise every action and decision, seems to seek some good; that is why some people were right to describe the good as what everything seeks.”</a:t>
            </a:r>
          </a:p>
          <a:p>
            <a:pPr>
              <a:buNone/>
            </a:pPr>
            <a:r>
              <a:rPr lang="en-US" dirty="0"/>
              <a:t>	Aristotle’s account of ethics is a </a:t>
            </a:r>
            <a:r>
              <a:rPr lang="en-US" i="1" dirty="0"/>
              <a:t>teleological account of ethics</a:t>
            </a:r>
            <a:r>
              <a:rPr lang="en-US" dirty="0"/>
              <a:t>. A teleological account of ethics defines normative properties in terms of what is claimed to be the good. Aristotle’s teleological account of ethics takes as its point of departure an investigation into the purpose or function of human life and activity.</a:t>
            </a:r>
          </a:p>
          <a:p>
            <a:pPr>
              <a:buNone/>
            </a:pPr>
            <a:endParaRPr lang="en-US" dirty="0"/>
          </a:p>
          <a:p>
            <a:pPr>
              <a:buNone/>
            </a:pPr>
            <a:r>
              <a:rPr lang="en-US" dirty="0"/>
              <a:t>	</a:t>
            </a:r>
            <a:r>
              <a:rPr lang="en-US" b="1" dirty="0"/>
              <a:t>Question:</a:t>
            </a:r>
            <a:r>
              <a:rPr lang="en-US" dirty="0"/>
              <a:t> Does it follow from the fact that all craft and inquiry have some good, that there is a single good that all things seek?</a:t>
            </a:r>
          </a:p>
          <a:p>
            <a:pPr marL="0" indent="0">
              <a:buNone/>
            </a:pPr>
            <a:endParaRPr lang="en-US" dirty="0"/>
          </a:p>
        </p:txBody>
      </p:sp>
    </p:spTree>
    <p:extLst>
      <p:ext uri="{BB962C8B-B14F-4D97-AF65-F5344CB8AC3E}">
        <p14:creationId xmlns:p14="http://schemas.microsoft.com/office/powerpoint/2010/main" val="740693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Ethical Vice</a:t>
            </a:r>
          </a:p>
        </p:txBody>
      </p:sp>
      <p:sp>
        <p:nvSpPr>
          <p:cNvPr id="7" name="Content Placeholder 6"/>
          <p:cNvSpPr>
            <a:spLocks noGrp="1"/>
          </p:cNvSpPr>
          <p:nvPr>
            <p:ph idx="1"/>
          </p:nvPr>
        </p:nvSpPr>
        <p:spPr>
          <a:xfrm>
            <a:off x="238539" y="922212"/>
            <a:ext cx="11748051" cy="5805393"/>
          </a:xfrm>
        </p:spPr>
        <p:txBody>
          <a:bodyPr>
            <a:normAutofit/>
          </a:bodyPr>
          <a:lstStyle/>
          <a:p>
            <a:endParaRPr lang="en-US" sz="2400" dirty="0"/>
          </a:p>
          <a:p>
            <a:r>
              <a:rPr lang="en-US" sz="2400" dirty="0"/>
              <a:t>Ethical vices are either deficiencies or excesses.</a:t>
            </a:r>
          </a:p>
          <a:p>
            <a:endParaRPr lang="en-US" sz="2400" dirty="0"/>
          </a:p>
          <a:p>
            <a:r>
              <a:rPr lang="en-US" sz="2400" dirty="0"/>
              <a:t>It is important to note that there is no way to do them correctly. </a:t>
            </a:r>
          </a:p>
          <a:p>
            <a:pPr marL="0" indent="0">
              <a:buNone/>
            </a:pPr>
            <a:r>
              <a:rPr lang="en-US" sz="2400" dirty="0"/>
              <a:t> </a:t>
            </a:r>
          </a:p>
          <a:p>
            <a:r>
              <a:rPr lang="en-US" sz="2400" dirty="0"/>
              <a:t>To commit a vice is to be in error without qualification.</a:t>
            </a:r>
          </a:p>
          <a:p>
            <a:endParaRPr lang="en-US" sz="2400" dirty="0"/>
          </a:p>
        </p:txBody>
      </p:sp>
    </p:spTree>
    <p:extLst>
      <p:ext uri="{BB962C8B-B14F-4D97-AF65-F5344CB8AC3E}">
        <p14:creationId xmlns:p14="http://schemas.microsoft.com/office/powerpoint/2010/main" val="420038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Aristotle on Happiness and Virtue</a:t>
            </a:r>
          </a:p>
        </p:txBody>
      </p:sp>
      <p:sp>
        <p:nvSpPr>
          <p:cNvPr id="7" name="Content Placeholder 6"/>
          <p:cNvSpPr>
            <a:spLocks noGrp="1"/>
          </p:cNvSpPr>
          <p:nvPr>
            <p:ph idx="1"/>
          </p:nvPr>
        </p:nvSpPr>
        <p:spPr>
          <a:xfrm>
            <a:off x="238539" y="922212"/>
            <a:ext cx="11748051" cy="5805393"/>
          </a:xfrm>
        </p:spPr>
        <p:txBody>
          <a:bodyPr>
            <a:normAutofit lnSpcReduction="10000"/>
          </a:bodyPr>
          <a:lstStyle/>
          <a:p>
            <a:r>
              <a:rPr lang="en-US" dirty="0"/>
              <a:t>Happiness is virtuous activity.</a:t>
            </a:r>
          </a:p>
          <a:p>
            <a:endParaRPr lang="en-US" dirty="0"/>
          </a:p>
          <a:p>
            <a:r>
              <a:rPr lang="en-US" dirty="0"/>
              <a:t>Happiness consists in doing something, and not just being in a certain state or condition. </a:t>
            </a:r>
          </a:p>
          <a:p>
            <a:endParaRPr lang="en-US" dirty="0"/>
          </a:p>
          <a:p>
            <a:r>
              <a:rPr lang="en-US" dirty="0"/>
              <a:t>Happiness requires friends, wealth, and power. We need certain instrumental goods in order to live well. </a:t>
            </a:r>
          </a:p>
          <a:p>
            <a:endParaRPr lang="en-US" dirty="0"/>
          </a:p>
          <a:p>
            <a:r>
              <a:rPr lang="en-US" dirty="0"/>
              <a:t>A person that has no friends, no children, is without power, and ugly may not have many opportunities for virtuous activities over their life.</a:t>
            </a:r>
          </a:p>
          <a:p>
            <a:pPr marL="0" indent="0">
              <a:buNone/>
            </a:pPr>
            <a:endParaRPr lang="en-US" dirty="0"/>
          </a:p>
          <a:p>
            <a:r>
              <a:rPr lang="en-US" dirty="0"/>
              <a:t>To some extent the possibility of a person living well is contingent on happenstance, and out of their control. </a:t>
            </a:r>
          </a:p>
          <a:p>
            <a:endParaRPr lang="en-US" sz="2400" dirty="0"/>
          </a:p>
        </p:txBody>
      </p:sp>
    </p:spTree>
    <p:extLst>
      <p:ext uri="{BB962C8B-B14F-4D97-AF65-F5344CB8AC3E}">
        <p14:creationId xmlns:p14="http://schemas.microsoft.com/office/powerpoint/2010/main" val="262828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80436" y="0"/>
            <a:ext cx="8800013" cy="647573"/>
          </a:xfrm>
        </p:spPr>
        <p:txBody>
          <a:bodyPr>
            <a:normAutofit/>
          </a:bodyPr>
          <a:lstStyle/>
          <a:p>
            <a:pPr algn="ctr"/>
            <a:r>
              <a:rPr lang="en-US" sz="2800" b="1" dirty="0">
                <a:sym typeface="Wingdings"/>
              </a:rPr>
              <a:t>Aristotle on Ethics</a:t>
            </a:r>
            <a:endParaRPr lang="en-US" sz="2800" b="1" dirty="0"/>
          </a:p>
        </p:txBody>
      </p:sp>
      <p:sp>
        <p:nvSpPr>
          <p:cNvPr id="7" name="Content Placeholder 6"/>
          <p:cNvSpPr>
            <a:spLocks noGrp="1"/>
          </p:cNvSpPr>
          <p:nvPr>
            <p:ph idx="1"/>
          </p:nvPr>
        </p:nvSpPr>
        <p:spPr>
          <a:xfrm>
            <a:off x="218661" y="647574"/>
            <a:ext cx="11807687" cy="6080032"/>
          </a:xfrm>
        </p:spPr>
        <p:txBody>
          <a:bodyPr>
            <a:noAutofit/>
          </a:bodyPr>
          <a:lstStyle/>
          <a:p>
            <a:pPr>
              <a:buNone/>
            </a:pPr>
            <a:r>
              <a:rPr lang="en-US" dirty="0"/>
              <a:t>	</a:t>
            </a:r>
          </a:p>
          <a:p>
            <a:r>
              <a:rPr lang="en-US" sz="2600" dirty="0"/>
              <a:t>To profit from ethical inquiry we </a:t>
            </a:r>
            <a:r>
              <a:rPr lang="en-US" sz="2600" i="1" dirty="0"/>
              <a:t>must resolve the debate </a:t>
            </a:r>
            <a:r>
              <a:rPr lang="en-US" sz="2600" dirty="0"/>
              <a:t>over what is best for human beings. </a:t>
            </a:r>
          </a:p>
          <a:p>
            <a:endParaRPr lang="en-US" sz="2600" dirty="0"/>
          </a:p>
          <a:p>
            <a:r>
              <a:rPr lang="en-US" sz="2600" dirty="0"/>
              <a:t>Ethics is </a:t>
            </a:r>
            <a:r>
              <a:rPr lang="en-US" sz="2600" i="1" dirty="0"/>
              <a:t>not a theoretical discipline </a:t>
            </a:r>
            <a:r>
              <a:rPr lang="en-US" sz="2600" dirty="0"/>
              <a:t>it is a practical discipline. We seek knowledge in ethics not because we want to know the nature of what is best for human beings, but because we want to flourish.</a:t>
            </a:r>
          </a:p>
          <a:p>
            <a:endParaRPr lang="en-US" sz="2600" dirty="0"/>
          </a:p>
          <a:p>
            <a:r>
              <a:rPr lang="en-US" sz="2600" dirty="0"/>
              <a:t>We seek an answer to the question: what is the good? In asking this question we do not wish to know which particular things are good, such as friendship or pleasure. Rather, we seek to know what the highest good is. </a:t>
            </a:r>
          </a:p>
          <a:p>
            <a:endParaRPr lang="en-US" sz="2600" dirty="0"/>
          </a:p>
          <a:p>
            <a:r>
              <a:rPr lang="en-US" sz="2600" dirty="0"/>
              <a:t>The highest good has three characteristics: it is desirable for itself, it is desirable for the sake of some other good, and all other goods are desirable for its sake. </a:t>
            </a:r>
          </a:p>
          <a:p>
            <a:pPr marL="0" indent="0">
              <a:buNone/>
            </a:pPr>
            <a:endParaRPr lang="en-US" dirty="0"/>
          </a:p>
        </p:txBody>
      </p:sp>
    </p:spTree>
    <p:extLst>
      <p:ext uri="{BB962C8B-B14F-4D97-AF65-F5344CB8AC3E}">
        <p14:creationId xmlns:p14="http://schemas.microsoft.com/office/powerpoint/2010/main" val="3393763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80436" y="0"/>
            <a:ext cx="8800013" cy="647573"/>
          </a:xfrm>
        </p:spPr>
        <p:txBody>
          <a:bodyPr>
            <a:normAutofit/>
          </a:bodyPr>
          <a:lstStyle/>
          <a:p>
            <a:pPr algn="ctr"/>
            <a:r>
              <a:rPr lang="en-US" sz="2800" b="1" dirty="0">
                <a:sym typeface="Wingdings"/>
              </a:rPr>
              <a:t>Aristotle on Happiness</a:t>
            </a:r>
            <a:endParaRPr lang="en-US" sz="2800" b="1" dirty="0"/>
          </a:p>
        </p:txBody>
      </p:sp>
      <p:sp>
        <p:nvSpPr>
          <p:cNvPr id="7" name="Content Placeholder 6"/>
          <p:cNvSpPr>
            <a:spLocks noGrp="1"/>
          </p:cNvSpPr>
          <p:nvPr>
            <p:ph idx="1"/>
          </p:nvPr>
        </p:nvSpPr>
        <p:spPr>
          <a:xfrm>
            <a:off x="218661" y="647574"/>
            <a:ext cx="11807687" cy="6080032"/>
          </a:xfrm>
        </p:spPr>
        <p:txBody>
          <a:bodyPr>
            <a:noAutofit/>
          </a:bodyPr>
          <a:lstStyle/>
          <a:p>
            <a:pPr>
              <a:buNone/>
            </a:pPr>
            <a:r>
              <a:rPr lang="en-US" dirty="0"/>
              <a:t>	</a:t>
            </a:r>
            <a:r>
              <a:rPr lang="en-US" sz="2600" dirty="0"/>
              <a:t>Aristotle claims that what we seek is </a:t>
            </a:r>
            <a:r>
              <a:rPr lang="en-US" sz="2600" i="1" dirty="0"/>
              <a:t>eudaimonia</a:t>
            </a:r>
            <a:r>
              <a:rPr lang="en-US" sz="2600" dirty="0"/>
              <a:t>, happiness or living well.</a:t>
            </a:r>
          </a:p>
          <a:p>
            <a:endParaRPr lang="en-US" sz="2600" dirty="0"/>
          </a:p>
          <a:p>
            <a:r>
              <a:rPr lang="en-US" sz="2600" dirty="0"/>
              <a:t>‘Eudaimonia’ does not mean raw pleasure, it may involve pleasure at times, but more properly it is to be understood as living well. </a:t>
            </a:r>
          </a:p>
          <a:p>
            <a:endParaRPr lang="en-US" sz="2600" dirty="0"/>
          </a:p>
          <a:p>
            <a:r>
              <a:rPr lang="en-US" sz="2600" dirty="0"/>
              <a:t>Eudaimonia is the highest end. We do not try to live well for the sake of some other goal. Rather we seek other things, in order to live well.  We seek health and wealth because they promote living well. We do not seek health and wealth as ends in themselves. </a:t>
            </a:r>
          </a:p>
          <a:p>
            <a:endParaRPr lang="en-US" sz="2600" dirty="0"/>
          </a:p>
          <a:p>
            <a:r>
              <a:rPr lang="en-US" sz="2600" dirty="0"/>
              <a:t>In searching for eudaimonia Aristotle sets out the question: What is the function of being human? He assumes that by discerning the function of what it is to be a human, we can discover what it is to live well.  </a:t>
            </a:r>
          </a:p>
          <a:p>
            <a:pPr marL="0" indent="0">
              <a:buNone/>
            </a:pPr>
            <a:endParaRPr lang="en-US" dirty="0"/>
          </a:p>
        </p:txBody>
      </p:sp>
    </p:spTree>
    <p:extLst>
      <p:ext uri="{BB962C8B-B14F-4D97-AF65-F5344CB8AC3E}">
        <p14:creationId xmlns:p14="http://schemas.microsoft.com/office/powerpoint/2010/main" val="26012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218661" y="922212"/>
            <a:ext cx="11728173" cy="5805393"/>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200" dirty="0">
                <a:solidFill>
                  <a:schemeClr val="bg1">
                    <a:lumMod val="95000"/>
                    <a:lumOff val="5000"/>
                  </a:schemeClr>
                </a:solidFill>
              </a:rPr>
              <a:t>The special function of a human involves reasoning. </a:t>
            </a:r>
          </a:p>
          <a:p>
            <a:pPr marL="457200" indent="-457200">
              <a:buFont typeface="+mj-lt"/>
              <a:buAutoNum type="arabicPeriod"/>
            </a:pPr>
            <a:r>
              <a:rPr lang="en-US" sz="2200" dirty="0">
                <a:solidFill>
                  <a:schemeClr val="bg1">
                    <a:lumMod val="95000"/>
                    <a:lumOff val="5000"/>
                  </a:schemeClr>
                </a:solidFill>
              </a:rPr>
              <a:t>The function of a thing is, in the fullest sense, an act activity not a mere capacity.</a:t>
            </a:r>
          </a:p>
          <a:p>
            <a:pPr marL="457200" indent="-457200">
              <a:buFont typeface="+mj-lt"/>
              <a:buAutoNum type="arabicPeriod"/>
            </a:pPr>
            <a:r>
              <a:rPr lang="en-US" sz="2200" dirty="0">
                <a:solidFill>
                  <a:schemeClr val="bg1">
                    <a:lumMod val="95000"/>
                    <a:lumOff val="5000"/>
                  </a:schemeClr>
                </a:solidFill>
              </a:rPr>
              <a:t>So, the distinctive human function is activity of the soul which expresses reason.</a:t>
            </a:r>
          </a:p>
          <a:p>
            <a:pPr marL="457200" indent="-457200">
              <a:buFont typeface="+mj-lt"/>
              <a:buAutoNum type="arabicPeriod"/>
            </a:pPr>
            <a:r>
              <a:rPr lang="en-US" sz="2200" dirty="0">
                <a:solidFill>
                  <a:schemeClr val="bg1">
                    <a:lumMod val="95000"/>
                    <a:lumOff val="5000"/>
                  </a:schemeClr>
                </a:solidFill>
              </a:rPr>
              <a:t>The function of a thing is the same as the function of a good example of the thing. </a:t>
            </a:r>
          </a:p>
          <a:p>
            <a:pPr marL="457200" indent="-457200">
              <a:buFont typeface="+mj-lt"/>
              <a:buAutoNum type="arabicPeriod"/>
            </a:pPr>
            <a:r>
              <a:rPr lang="en-US" sz="2200" dirty="0">
                <a:solidFill>
                  <a:schemeClr val="bg1">
                    <a:lumMod val="95000"/>
                    <a:lumOff val="5000"/>
                  </a:schemeClr>
                </a:solidFill>
              </a:rPr>
              <a:t>So, a good example of a person is one who expresses reason well. </a:t>
            </a:r>
          </a:p>
          <a:p>
            <a:pPr marL="457200" indent="-457200">
              <a:buFont typeface="+mj-lt"/>
              <a:buAutoNum type="arabicPeriod"/>
            </a:pPr>
            <a:r>
              <a:rPr lang="en-US" sz="22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300132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258418" y="1250845"/>
            <a:ext cx="11728174"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200" dirty="0">
                <a:solidFill>
                  <a:schemeClr val="bg1">
                    <a:lumMod val="95000"/>
                    <a:lumOff val="5000"/>
                  </a:schemeClr>
                </a:solidFill>
              </a:rPr>
              <a:t>The function of a thing is, in the fullest sense, an act activity not a mere capacity.</a:t>
            </a:r>
          </a:p>
          <a:p>
            <a:pPr marL="457200" indent="-457200">
              <a:buFont typeface="+mj-lt"/>
              <a:buAutoNum type="arabicPeriod"/>
            </a:pPr>
            <a:r>
              <a:rPr lang="en-US" sz="2200" dirty="0">
                <a:solidFill>
                  <a:schemeClr val="bg1">
                    <a:lumMod val="95000"/>
                    <a:lumOff val="5000"/>
                  </a:schemeClr>
                </a:solidFill>
              </a:rPr>
              <a:t>So, the distinctive human function is activity of the soul which expresses reason.</a:t>
            </a:r>
          </a:p>
          <a:p>
            <a:pPr marL="457200" indent="-457200">
              <a:buFont typeface="+mj-lt"/>
              <a:buAutoNum type="arabicPeriod"/>
            </a:pPr>
            <a:r>
              <a:rPr lang="en-US" sz="2200" dirty="0">
                <a:solidFill>
                  <a:schemeClr val="bg1">
                    <a:lumMod val="95000"/>
                    <a:lumOff val="5000"/>
                  </a:schemeClr>
                </a:solidFill>
              </a:rPr>
              <a:t>The function of a thing is the same as the function of a good example of the thing. </a:t>
            </a:r>
          </a:p>
          <a:p>
            <a:pPr marL="457200" indent="-457200">
              <a:buFont typeface="+mj-lt"/>
              <a:buAutoNum type="arabicPeriod"/>
            </a:pPr>
            <a:r>
              <a:rPr lang="en-US" sz="2200" dirty="0">
                <a:solidFill>
                  <a:schemeClr val="bg1">
                    <a:lumMod val="95000"/>
                    <a:lumOff val="5000"/>
                  </a:schemeClr>
                </a:solidFill>
              </a:rPr>
              <a:t>So, a good example of a person is one who expresses reason well. </a:t>
            </a:r>
          </a:p>
          <a:p>
            <a:pPr marL="457200" indent="-457200">
              <a:buFont typeface="+mj-lt"/>
              <a:buAutoNum type="arabicPeriod"/>
            </a:pPr>
            <a:r>
              <a:rPr lang="en-US" sz="22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333835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218661" y="1239694"/>
            <a:ext cx="11748052"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400" dirty="0"/>
              <a:t>The function of a thing is, in the fullest sense, an activity not a mere capacity.</a:t>
            </a:r>
          </a:p>
          <a:p>
            <a:pPr marL="457200" indent="-457200">
              <a:buFont typeface="+mj-lt"/>
              <a:buAutoNum type="arabicPeriod"/>
            </a:pPr>
            <a:r>
              <a:rPr lang="en-US" sz="2200" dirty="0">
                <a:solidFill>
                  <a:schemeClr val="bg1">
                    <a:lumMod val="95000"/>
                    <a:lumOff val="5000"/>
                  </a:schemeClr>
                </a:solidFill>
              </a:rPr>
              <a:t>So, the distinctive human function is activity of the soul which expresses reason.</a:t>
            </a:r>
          </a:p>
          <a:p>
            <a:pPr marL="457200" indent="-457200">
              <a:buFont typeface="+mj-lt"/>
              <a:buAutoNum type="arabicPeriod"/>
            </a:pPr>
            <a:r>
              <a:rPr lang="en-US" sz="2200" dirty="0">
                <a:solidFill>
                  <a:schemeClr val="bg1">
                    <a:lumMod val="95000"/>
                    <a:lumOff val="5000"/>
                  </a:schemeClr>
                </a:solidFill>
              </a:rPr>
              <a:t>The function of a thing is the same as the function of a good example of the thing. </a:t>
            </a:r>
          </a:p>
          <a:p>
            <a:pPr marL="457200" indent="-457200">
              <a:buFont typeface="+mj-lt"/>
              <a:buAutoNum type="arabicPeriod"/>
            </a:pPr>
            <a:r>
              <a:rPr lang="en-US" sz="2200" dirty="0">
                <a:solidFill>
                  <a:schemeClr val="bg1">
                    <a:lumMod val="95000"/>
                    <a:lumOff val="5000"/>
                  </a:schemeClr>
                </a:solidFill>
              </a:rPr>
              <a:t>So, a good example of a person is one who expresses reason well. </a:t>
            </a:r>
          </a:p>
          <a:p>
            <a:pPr marL="457200" indent="-457200">
              <a:buFont typeface="+mj-lt"/>
              <a:buAutoNum type="arabicPeriod"/>
            </a:pPr>
            <a:r>
              <a:rPr lang="en-US" sz="22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2057626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159026" y="1239694"/>
            <a:ext cx="11827565"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400" dirty="0"/>
              <a:t>The function of a thing is, in the fullest sense, an act activity not a mere capacity.</a:t>
            </a:r>
          </a:p>
          <a:p>
            <a:pPr marL="457200" indent="-457200">
              <a:buFont typeface="+mj-lt"/>
              <a:buAutoNum type="arabicPeriod"/>
            </a:pPr>
            <a:r>
              <a:rPr lang="en-US" sz="2400" dirty="0"/>
              <a:t>So, the distinctive function of a human is activity of the soul which expresses reason.</a:t>
            </a:r>
          </a:p>
          <a:p>
            <a:pPr marL="457200" indent="-457200">
              <a:buFont typeface="+mj-lt"/>
              <a:buAutoNum type="arabicPeriod"/>
            </a:pPr>
            <a:r>
              <a:rPr lang="en-US" sz="2200" dirty="0">
                <a:solidFill>
                  <a:schemeClr val="bg1">
                    <a:lumMod val="95000"/>
                    <a:lumOff val="5000"/>
                  </a:schemeClr>
                </a:solidFill>
              </a:rPr>
              <a:t>The function of a thing is the same as the function of a good example of the thing. </a:t>
            </a:r>
          </a:p>
          <a:p>
            <a:pPr marL="457200" indent="-457200">
              <a:buFont typeface="+mj-lt"/>
              <a:buAutoNum type="arabicPeriod"/>
            </a:pPr>
            <a:r>
              <a:rPr lang="en-US" sz="2200" dirty="0">
                <a:solidFill>
                  <a:schemeClr val="bg1">
                    <a:lumMod val="95000"/>
                    <a:lumOff val="5000"/>
                  </a:schemeClr>
                </a:solidFill>
              </a:rPr>
              <a:t>So, a good example of a person is one who expresses reason well. </a:t>
            </a:r>
          </a:p>
          <a:p>
            <a:pPr marL="457200" indent="-457200">
              <a:buFont typeface="+mj-lt"/>
              <a:buAutoNum type="arabicPeriod"/>
            </a:pPr>
            <a:r>
              <a:rPr lang="en-US" sz="22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403239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20564" y="274639"/>
            <a:ext cx="8800013" cy="647573"/>
          </a:xfrm>
        </p:spPr>
        <p:txBody>
          <a:bodyPr>
            <a:normAutofit/>
          </a:bodyPr>
          <a:lstStyle/>
          <a:p>
            <a:pPr algn="ctr"/>
            <a:r>
              <a:rPr lang="en-US" sz="2800" b="1" dirty="0"/>
              <a:t>The Function Argument</a:t>
            </a:r>
          </a:p>
        </p:txBody>
      </p:sp>
      <p:sp>
        <p:nvSpPr>
          <p:cNvPr id="7" name="Content Placeholder 6"/>
          <p:cNvSpPr>
            <a:spLocks noGrp="1"/>
          </p:cNvSpPr>
          <p:nvPr>
            <p:ph idx="1"/>
          </p:nvPr>
        </p:nvSpPr>
        <p:spPr>
          <a:xfrm>
            <a:off x="198783" y="1239694"/>
            <a:ext cx="11827565" cy="5487911"/>
          </a:xfrm>
        </p:spPr>
        <p:txBody>
          <a:bodyPr>
            <a:normAutofit/>
          </a:bodyPr>
          <a:lstStyle/>
          <a:p>
            <a:pPr marL="457200" indent="-457200">
              <a:buFont typeface="+mj-lt"/>
              <a:buAutoNum type="arabicPeriod"/>
            </a:pPr>
            <a:r>
              <a:rPr lang="en-US" sz="2400" dirty="0"/>
              <a:t>The special function of a thing is what it alone does or what it characteristically does.</a:t>
            </a:r>
          </a:p>
          <a:p>
            <a:pPr marL="457200" indent="-457200">
              <a:buFont typeface="+mj-lt"/>
              <a:buAutoNum type="arabicPeriod"/>
            </a:pPr>
            <a:r>
              <a:rPr lang="en-US" sz="2400" dirty="0"/>
              <a:t>The special function of a human is reasoning. </a:t>
            </a:r>
          </a:p>
          <a:p>
            <a:pPr marL="457200" indent="-457200">
              <a:buFont typeface="+mj-lt"/>
              <a:buAutoNum type="arabicPeriod"/>
            </a:pPr>
            <a:r>
              <a:rPr lang="en-US" sz="2400" dirty="0"/>
              <a:t>The function of a thing is, in the fullest sense, an act activity not a mere capacity.</a:t>
            </a:r>
          </a:p>
          <a:p>
            <a:pPr marL="457200" indent="-457200">
              <a:buFont typeface="+mj-lt"/>
              <a:buAutoNum type="arabicPeriod"/>
            </a:pPr>
            <a:r>
              <a:rPr lang="en-US" sz="2400" dirty="0"/>
              <a:t>So, the distinctive function of a human is activity of the soul which expresses reason.</a:t>
            </a:r>
          </a:p>
          <a:p>
            <a:pPr marL="457200" indent="-457200">
              <a:buFont typeface="+mj-lt"/>
              <a:buAutoNum type="arabicPeriod"/>
            </a:pPr>
            <a:r>
              <a:rPr lang="en-US" sz="2400" dirty="0"/>
              <a:t>The function of a thing is the same as the function of a good example of the thing. </a:t>
            </a:r>
          </a:p>
          <a:p>
            <a:pPr marL="457200" indent="-457200">
              <a:buFont typeface="+mj-lt"/>
              <a:buAutoNum type="arabicPeriod"/>
            </a:pPr>
            <a:r>
              <a:rPr lang="en-US" sz="2200" dirty="0">
                <a:solidFill>
                  <a:schemeClr val="bg1">
                    <a:lumMod val="95000"/>
                    <a:lumOff val="5000"/>
                  </a:schemeClr>
                </a:solidFill>
              </a:rPr>
              <a:t>So, a good example of a person is one who expresses reason well. </a:t>
            </a:r>
          </a:p>
          <a:p>
            <a:pPr marL="457200" indent="-457200">
              <a:buFont typeface="+mj-lt"/>
              <a:buAutoNum type="arabicPeriod"/>
            </a:pPr>
            <a:r>
              <a:rPr lang="en-US" sz="2200" dirty="0">
                <a:solidFill>
                  <a:schemeClr val="bg1">
                    <a:lumMod val="95000"/>
                    <a:lumOff val="5000"/>
                  </a:schemeClr>
                </a:solidFill>
              </a:rPr>
              <a:t>So, living one’s life well requires living it in accordance with reason. </a:t>
            </a:r>
          </a:p>
          <a:p>
            <a:pPr marL="457200" indent="-457200">
              <a:buFont typeface="+mj-lt"/>
              <a:buAutoNum type="arabicPeriod"/>
            </a:pPr>
            <a:endParaRPr lang="en-US" sz="2200" dirty="0"/>
          </a:p>
        </p:txBody>
      </p:sp>
    </p:spTree>
    <p:extLst>
      <p:ext uri="{BB962C8B-B14F-4D97-AF65-F5344CB8AC3E}">
        <p14:creationId xmlns:p14="http://schemas.microsoft.com/office/powerpoint/2010/main" val="500060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2037</Words>
  <Application>Microsoft Macintosh PowerPoint</Application>
  <PresentationFormat>Widescreen</PresentationFormat>
  <Paragraphs>197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vt:lpstr>
      <vt:lpstr>Office Theme</vt:lpstr>
      <vt:lpstr>Agent Centered  Virtue Theory / Aristotle</vt:lpstr>
      <vt:lpstr>Agent Centered  Virtue Theory / Aristotle</vt:lpstr>
      <vt:lpstr>Aristotle on Ethics</vt:lpstr>
      <vt:lpstr>Aristotle on Happiness</vt:lpstr>
      <vt:lpstr>The Function Argument</vt:lpstr>
      <vt:lpstr>The Function Argument</vt:lpstr>
      <vt:lpstr>The Function Argument</vt:lpstr>
      <vt:lpstr>The Function Argument</vt:lpstr>
      <vt:lpstr>The Function Argument</vt:lpstr>
      <vt:lpstr>The Function Argument</vt:lpstr>
      <vt:lpstr>The Function Argument</vt:lpstr>
      <vt:lpstr>The Function Argument: Statement</vt:lpstr>
      <vt:lpstr>The Function Argument: Questions</vt:lpstr>
      <vt:lpstr>Aristotle on Virtue Theory</vt:lpstr>
      <vt:lpstr>Two Kinds of Virtues</vt:lpstr>
      <vt:lpstr>Aristotle’s List of Virtues</vt:lpstr>
      <vt:lpstr>Virtues: Generosity</vt:lpstr>
      <vt:lpstr>Virtues</vt:lpstr>
      <vt:lpstr>Ethical Virtue</vt:lpstr>
      <vt:lpstr>Ethical Vice</vt:lpstr>
      <vt:lpstr>Aristotle on Happiness and Virtue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Agent Centered  Virtue Theory / Aristotle</dc:title>
  <dc:creator>Microsoft Office User</dc:creator>
  <cp:lastModifiedBy>Microsoft Office User</cp:lastModifiedBy>
  <cp:revision>18</cp:revision>
  <dcterms:created xsi:type="dcterms:W3CDTF">2020-02-16T22:35:42Z</dcterms:created>
  <dcterms:modified xsi:type="dcterms:W3CDTF">2020-02-16T23:17:50Z</dcterms:modified>
</cp:coreProperties>
</file>