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70" r:id="rId2"/>
    <p:sldId id="467" r:id="rId3"/>
    <p:sldId id="466" r:id="rId4"/>
    <p:sldId id="469" r:id="rId5"/>
    <p:sldId id="471" r:id="rId6"/>
    <p:sldId id="472" r:id="rId7"/>
    <p:sldId id="473" r:id="rId8"/>
    <p:sldId id="474" r:id="rId9"/>
    <p:sldId id="475" r:id="rId10"/>
    <p:sldId id="476" r:id="rId11"/>
    <p:sldId id="477" r:id="rId12"/>
    <p:sldId id="478" r:id="rId13"/>
    <p:sldId id="479" r:id="rId14"/>
    <p:sldId id="480" r:id="rId15"/>
    <p:sldId id="269" r:id="rId16"/>
    <p:sldId id="272" r:id="rId17"/>
    <p:sldId id="434" r:id="rId18"/>
    <p:sldId id="435" r:id="rId19"/>
    <p:sldId id="436" r:id="rId20"/>
    <p:sldId id="437" r:id="rId21"/>
    <p:sldId id="438" r:id="rId22"/>
    <p:sldId id="439" r:id="rId23"/>
    <p:sldId id="44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7"/>
    <p:restoredTop sz="93041"/>
  </p:normalViewPr>
  <p:slideViewPr>
    <p:cSldViewPr snapToGrid="0" snapToObjects="1">
      <p:cViewPr varScale="1">
        <p:scale>
          <a:sx n="53" d="100"/>
          <a:sy n="53" d="100"/>
        </p:scale>
        <p:origin x="19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3244-49E2-C946-993A-203471C5E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FA51C4-86D7-F14B-AB4D-2B762623F8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7012C-69BC-6D4A-A0E3-AD580686C18C}"/>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17735B36-3D18-4F44-8409-67FB9C1688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05C940-DB94-6544-B842-DDB2CC82A4FC}"/>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156329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D86A-ED80-C341-85EF-5AE104AB78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57FF2E-0192-C14F-AD04-E670870236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E581-3B3C-4146-B1C5-D5AEB47F2A42}"/>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F5F40F21-C02E-2142-BD20-6F671F5E2C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EF73B5-AA3C-064A-8282-48AA54031654}"/>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183909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7EC8E-0E60-014B-8F53-8C10D4E76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A6E1E1-0AD2-0443-8D37-A597E7C91F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DC8FB-DE58-064E-AA2D-7DC41DDECAE7}"/>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FA094ADC-89A6-9542-ACCD-8264636A09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73AC71-999F-B44A-8AC0-34B16E1E6301}"/>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180505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6766-26FF-3E4F-896C-C6D31996B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DCFDE-6972-694B-B4BF-D03EDF8D7A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9720C-EFE9-844A-8F99-B49A5C93BD50}"/>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E5EF7B6C-943A-C14E-87CD-CDF4A4265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0B2A59-EB36-8145-A8DF-BF066382D234}"/>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36332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DEF7-54CD-7343-92F1-9A87CD128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75345F-5F9A-6A47-8061-9762C324DF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165D97-B957-BE44-963B-DA5E088424ED}"/>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7AAB290F-DDBD-C34E-8590-BBB0D5392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6B892A-E425-1F48-B7FC-96874D806BF4}"/>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360176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8C8F-BA7C-DE4C-AB6C-29A26DE72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E1F366-D03D-9848-A611-A14E58120D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DE8EE-650B-7E40-A4FA-2B531641B3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D7CB3-6415-5640-9446-A2ECD2A893D9}"/>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6" name="Footer Placeholder 5">
            <a:extLst>
              <a:ext uri="{FF2B5EF4-FFF2-40B4-BE49-F238E27FC236}">
                <a16:creationId xmlns:a16="http://schemas.microsoft.com/office/drawing/2014/main" id="{C0AB0BDB-37CA-F745-9AF3-70EB354D75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428DF9-96A0-524B-B692-A6EA33DEAB19}"/>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1687726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19D1-B266-7B45-A93A-D8BF1DDD2E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A3140B-7127-6443-97BE-4F9CB6B12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BA8057-B371-A44A-AA02-C24F3876B5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AFCBE-2E6D-3141-9BAB-7B6CBBCA83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54F286-28F4-F146-BDBF-AE8719CBF0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073E35-131C-EC4B-919E-5C1508BB64DB}"/>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8" name="Footer Placeholder 7">
            <a:extLst>
              <a:ext uri="{FF2B5EF4-FFF2-40B4-BE49-F238E27FC236}">
                <a16:creationId xmlns:a16="http://schemas.microsoft.com/office/drawing/2014/main" id="{00A25D0E-D421-6D48-AA29-1EFDA76288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EB53F9-32AF-1F45-95BA-DBCBD87F75FD}"/>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83739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6D4B-CBBB-514C-9819-6A6E97F4E3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B3DAA-2785-2146-B958-B4AE97B46F70}"/>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4" name="Footer Placeholder 3">
            <a:extLst>
              <a:ext uri="{FF2B5EF4-FFF2-40B4-BE49-F238E27FC236}">
                <a16:creationId xmlns:a16="http://schemas.microsoft.com/office/drawing/2014/main" id="{1663ABCC-8AEC-ED47-B6B1-63731FD4D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4FE0A6-0E4D-A641-B179-922C585EBB22}"/>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273475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B13DB-57F3-B443-B860-58E9EEC7C6F1}"/>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3" name="Footer Placeholder 2">
            <a:extLst>
              <a:ext uri="{FF2B5EF4-FFF2-40B4-BE49-F238E27FC236}">
                <a16:creationId xmlns:a16="http://schemas.microsoft.com/office/drawing/2014/main" id="{CD6E7EC6-77EE-CC41-889E-6B059486D0B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EC39D2-3C3F-7F46-B7FF-96396F2A59E7}"/>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345468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80E1-4B35-6E4B-B1B3-D642AE1AA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D590E6-DB3B-A940-B7D3-EA1A51BCFC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1EA128-5A06-BD42-99CC-113EDE0FF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4E7F0D-D56D-8546-B59E-75961C6BA2D8}"/>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6" name="Footer Placeholder 5">
            <a:extLst>
              <a:ext uri="{FF2B5EF4-FFF2-40B4-BE49-F238E27FC236}">
                <a16:creationId xmlns:a16="http://schemas.microsoft.com/office/drawing/2014/main" id="{695BF933-E972-6E45-9657-DF9830A808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F06FC6-20C4-734C-A7CE-223258EE4DED}"/>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1983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6090-CA8F-C242-B718-235FD0165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46D44-8745-7D4E-9109-37D62E92C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AC5630-FBBC-4A45-A603-BD1AFDBDF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D8F37B-35EF-4E46-A2E3-A28EAE8D30F5}"/>
              </a:ext>
            </a:extLst>
          </p:cNvPr>
          <p:cNvSpPr>
            <a:spLocks noGrp="1"/>
          </p:cNvSpPr>
          <p:nvPr>
            <p:ph type="dt" sz="half" idx="10"/>
          </p:nvPr>
        </p:nvSpPr>
        <p:spPr/>
        <p:txBody>
          <a:bodyPr/>
          <a:lstStyle/>
          <a:p>
            <a:fld id="{732A8E15-371E-544B-ABBD-3B7737BB2A84}" type="datetimeFigureOut">
              <a:rPr lang="en-US" smtClean="0"/>
              <a:t>2/18/20</a:t>
            </a:fld>
            <a:endParaRPr lang="en-US" dirty="0"/>
          </a:p>
        </p:txBody>
      </p:sp>
      <p:sp>
        <p:nvSpPr>
          <p:cNvPr id="6" name="Footer Placeholder 5">
            <a:extLst>
              <a:ext uri="{FF2B5EF4-FFF2-40B4-BE49-F238E27FC236}">
                <a16:creationId xmlns:a16="http://schemas.microsoft.com/office/drawing/2014/main" id="{2D07EA77-3FB3-EA4C-8814-189286C775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607726-133B-334E-9AD7-F21451E1DD57}"/>
              </a:ext>
            </a:extLst>
          </p:cNvPr>
          <p:cNvSpPr>
            <a:spLocks noGrp="1"/>
          </p:cNvSpPr>
          <p:nvPr>
            <p:ph type="sldNum" sz="quarter" idx="12"/>
          </p:nvPr>
        </p:nvSpPr>
        <p:spPr/>
        <p:txBody>
          <a:bodyPr/>
          <a:lstStyle/>
          <a:p>
            <a:fld id="{7081AD38-F750-E143-AEA3-7604420CA492}" type="slidenum">
              <a:rPr lang="en-US" smtClean="0"/>
              <a:t>‹#›</a:t>
            </a:fld>
            <a:endParaRPr lang="en-US" dirty="0"/>
          </a:p>
        </p:txBody>
      </p:sp>
    </p:spTree>
    <p:extLst>
      <p:ext uri="{BB962C8B-B14F-4D97-AF65-F5344CB8AC3E}">
        <p14:creationId xmlns:p14="http://schemas.microsoft.com/office/powerpoint/2010/main" val="348256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992C52-96A8-DA44-8C60-991CC1066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AD5E8F-D5D6-4E49-9DDE-AAE3708166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9B0-653B-1C4E-930F-2AA2EC913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A8E15-371E-544B-ABBD-3B7737BB2A84}" type="datetimeFigureOut">
              <a:rPr lang="en-US" smtClean="0"/>
              <a:t>2/18/20</a:t>
            </a:fld>
            <a:endParaRPr lang="en-US" dirty="0"/>
          </a:p>
        </p:txBody>
      </p:sp>
      <p:sp>
        <p:nvSpPr>
          <p:cNvPr id="5" name="Footer Placeholder 4">
            <a:extLst>
              <a:ext uri="{FF2B5EF4-FFF2-40B4-BE49-F238E27FC236}">
                <a16:creationId xmlns:a16="http://schemas.microsoft.com/office/drawing/2014/main" id="{5E372857-284F-D940-A7F1-76D1A17E1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AFD3DF5-BC56-564E-AA6B-79840804F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1AD38-F750-E143-AEA3-7604420CA492}" type="slidenum">
              <a:rPr lang="en-US" smtClean="0"/>
              <a:t>‹#›</a:t>
            </a:fld>
            <a:endParaRPr lang="en-US" dirty="0"/>
          </a:p>
        </p:txBody>
      </p:sp>
    </p:spTree>
    <p:extLst>
      <p:ext uri="{BB962C8B-B14F-4D97-AF65-F5344CB8AC3E}">
        <p14:creationId xmlns:p14="http://schemas.microsoft.com/office/powerpoint/2010/main" val="2671663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2" y="102196"/>
            <a:ext cx="9960348" cy="788360"/>
          </a:xfrm>
        </p:spPr>
        <p:txBody>
          <a:bodyPr>
            <a:normAutofit/>
          </a:bodyPr>
          <a:lstStyle/>
          <a:p>
            <a:pPr algn="ctr"/>
            <a:r>
              <a:rPr lang="en-US" sz="2800" b="1" dirty="0"/>
              <a:t>Agent-Centered </a:t>
            </a:r>
            <a:r>
              <a:rPr lang="en-US" sz="2800" b="1" dirty="0">
                <a:sym typeface="Wingdings" pitchFamily="2" charset="2"/>
              </a:rPr>
              <a:t> Care Ethics</a:t>
            </a:r>
            <a:endParaRPr lang="en-US" sz="2800" b="1" dirty="0"/>
          </a:p>
        </p:txBody>
      </p:sp>
      <p:sp>
        <p:nvSpPr>
          <p:cNvPr id="3" name="Content Placeholder 2"/>
          <p:cNvSpPr>
            <a:spLocks noGrp="1"/>
          </p:cNvSpPr>
          <p:nvPr>
            <p:ph idx="1"/>
          </p:nvPr>
        </p:nvSpPr>
        <p:spPr>
          <a:xfrm>
            <a:off x="159026" y="890556"/>
            <a:ext cx="11867322" cy="5794262"/>
          </a:xfrm>
        </p:spPr>
        <p:txBody>
          <a:bodyPr>
            <a:normAutofit lnSpcReduction="10000"/>
          </a:bodyPr>
          <a:lstStyle/>
          <a:p>
            <a:pPr marL="0" indent="0">
              <a:buNone/>
            </a:pPr>
            <a:endParaRPr lang="en-US" sz="2400" dirty="0"/>
          </a:p>
          <a:p>
            <a:r>
              <a:rPr lang="en-US" sz="2400" dirty="0"/>
              <a:t>Care ethics emerged from feminist philosophy. Four key figures in its early development were Carol Gillian, Nel Noddings, Virginia Held, and Sara Ruddick. We will focus on Rita Manning a former professor of philosophy at San Jose State University.</a:t>
            </a:r>
          </a:p>
          <a:p>
            <a:endParaRPr lang="en-US" sz="2400" dirty="0"/>
          </a:p>
          <a:p>
            <a:r>
              <a:rPr lang="en-US" sz="2400" dirty="0"/>
              <a:t>Although many theories take the character trait of caring to be one of important moral value, care ethics takes it to be a fundamental moral perspective, on a par with a consequentialist perspective, such as utilitarianism. </a:t>
            </a:r>
          </a:p>
          <a:p>
            <a:endParaRPr lang="en-US" sz="2400" dirty="0"/>
          </a:p>
          <a:p>
            <a:r>
              <a:rPr lang="en-US" sz="2400" dirty="0"/>
              <a:t>On Manning’s account care is understood as </a:t>
            </a:r>
            <a:r>
              <a:rPr lang="en-US" sz="2400" i="1" dirty="0"/>
              <a:t>the basic human capacity to recognize and respond to the needs of others and to moderate our behavior by appeal to the good or harm it might cause others. </a:t>
            </a:r>
            <a:r>
              <a:rPr lang="en-US" sz="2400" dirty="0"/>
              <a:t>Care is a virtue, just like courage.</a:t>
            </a:r>
          </a:p>
          <a:p>
            <a:pPr marL="0" indent="0">
              <a:buNone/>
            </a:pPr>
            <a:r>
              <a:rPr lang="en-US" sz="2400" dirty="0"/>
              <a:t> </a:t>
            </a:r>
          </a:p>
          <a:p>
            <a:r>
              <a:rPr lang="en-US" sz="2400" b="1" dirty="0"/>
              <a:t>A central foundation for the capacity to care is the basic ability of humans to empathize with each other. </a:t>
            </a:r>
          </a:p>
          <a:p>
            <a:pPr marL="0" indent="0">
              <a:buNone/>
            </a:pPr>
            <a:endParaRPr lang="en-US" dirty="0"/>
          </a:p>
        </p:txBody>
      </p:sp>
    </p:spTree>
    <p:extLst>
      <p:ext uri="{BB962C8B-B14F-4D97-AF65-F5344CB8AC3E}">
        <p14:creationId xmlns:p14="http://schemas.microsoft.com/office/powerpoint/2010/main" val="452541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Manning on Care Ethics</a:t>
            </a:r>
          </a:p>
        </p:txBody>
      </p:sp>
      <p:sp>
        <p:nvSpPr>
          <p:cNvPr id="3" name="Content Placeholder 2"/>
          <p:cNvSpPr>
            <a:spLocks noGrp="1"/>
          </p:cNvSpPr>
          <p:nvPr>
            <p:ph idx="1"/>
          </p:nvPr>
        </p:nvSpPr>
        <p:spPr>
          <a:xfrm>
            <a:off x="159026" y="890556"/>
            <a:ext cx="11867322" cy="5794262"/>
          </a:xfrm>
        </p:spPr>
        <p:txBody>
          <a:bodyPr>
            <a:normAutofit fontScale="92500" lnSpcReduction="10000"/>
          </a:bodyPr>
          <a:lstStyle/>
          <a:p>
            <a:r>
              <a:rPr lang="en-US" dirty="0"/>
              <a:t>Care is best exemplified in caring relationships between intimates, where maternal care is the central example. Manning further defends the idea that one ought to tailor their response to the particular kind of relationship one is in even if maternal care is the central example.  </a:t>
            </a:r>
          </a:p>
          <a:p>
            <a:endParaRPr lang="en-US" dirty="0"/>
          </a:p>
          <a:p>
            <a:r>
              <a:rPr lang="en-US" dirty="0"/>
              <a:t>Care is situated within relationships. Care is not strictly voluntary or contractual. Manning defends a broader notion of “relationship” from which to ground the claim that care is situated within relationships. It does not just involve intimate relationships.</a:t>
            </a:r>
          </a:p>
          <a:p>
            <a:endParaRPr lang="en-US" dirty="0"/>
          </a:p>
          <a:p>
            <a:r>
              <a:rPr lang="en-US" dirty="0"/>
              <a:t>Care essentially involves emotions, and in particular empathy.</a:t>
            </a:r>
          </a:p>
          <a:p>
            <a:pPr marL="0" indent="0">
              <a:buNone/>
            </a:pPr>
            <a:endParaRPr lang="en-US" dirty="0"/>
          </a:p>
          <a:p>
            <a:r>
              <a:rPr lang="en-US" dirty="0"/>
              <a:t>Care theories are not principle-based accounts, like utilitarianism. However, it is permissible for them to appeal to principles as guides in cases where reasoning about moral minimums is at play.  </a:t>
            </a:r>
          </a:p>
          <a:p>
            <a:pPr marL="0" indent="0" algn="ctr">
              <a:buNone/>
            </a:pPr>
            <a:endParaRPr lang="en-US" dirty="0"/>
          </a:p>
        </p:txBody>
      </p:sp>
    </p:spTree>
    <p:extLst>
      <p:ext uri="{BB962C8B-B14F-4D97-AF65-F5344CB8AC3E}">
        <p14:creationId xmlns:p14="http://schemas.microsoft.com/office/powerpoint/2010/main" val="404727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Manning on Care Ethics</a:t>
            </a:r>
          </a:p>
        </p:txBody>
      </p:sp>
      <p:sp>
        <p:nvSpPr>
          <p:cNvPr id="3" name="Content Placeholder 2"/>
          <p:cNvSpPr>
            <a:spLocks noGrp="1"/>
          </p:cNvSpPr>
          <p:nvPr>
            <p:ph idx="1"/>
          </p:nvPr>
        </p:nvSpPr>
        <p:spPr>
          <a:xfrm>
            <a:off x="159026" y="890556"/>
            <a:ext cx="11867322" cy="5794262"/>
          </a:xfrm>
        </p:spPr>
        <p:txBody>
          <a:bodyPr>
            <a:normAutofit/>
          </a:bodyPr>
          <a:lstStyle/>
          <a:p>
            <a:r>
              <a:rPr lang="en-US" dirty="0"/>
              <a:t>In care ethics the right action only becomes clear in the context of focused reflection on the immediate situation. </a:t>
            </a:r>
          </a:p>
          <a:p>
            <a:endParaRPr lang="en-US" dirty="0"/>
          </a:p>
          <a:p>
            <a:r>
              <a:rPr lang="en-US" dirty="0"/>
              <a:t>An ethics of care assumes a relationship centered social ontology and corresponding self-understanding. Care ethics assume that persons are at least partly defined by the relationships they are in.</a:t>
            </a:r>
          </a:p>
          <a:p>
            <a:endParaRPr lang="en-US" dirty="0"/>
          </a:p>
          <a:p>
            <a:r>
              <a:rPr lang="en-US" dirty="0"/>
              <a:t>The problem of interaction is seen as one of how to preserve those connections that are central to one’s identity. </a:t>
            </a:r>
          </a:p>
          <a:p>
            <a:pPr marL="0" indent="0">
              <a:buNone/>
            </a:pPr>
            <a:endParaRPr lang="en-US" dirty="0"/>
          </a:p>
          <a:p>
            <a:r>
              <a:rPr lang="en-US" dirty="0"/>
              <a:t>Care should be understood as a virtue, since it is a plausible model of it. </a:t>
            </a:r>
          </a:p>
          <a:p>
            <a:pPr marL="0" indent="0" algn="ctr">
              <a:buNone/>
            </a:pPr>
            <a:endParaRPr lang="en-US" dirty="0"/>
          </a:p>
        </p:txBody>
      </p:sp>
    </p:spTree>
    <p:extLst>
      <p:ext uri="{BB962C8B-B14F-4D97-AF65-F5344CB8AC3E}">
        <p14:creationId xmlns:p14="http://schemas.microsoft.com/office/powerpoint/2010/main" val="91442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Care as a Virtue</a:t>
            </a:r>
          </a:p>
        </p:txBody>
      </p:sp>
      <p:sp>
        <p:nvSpPr>
          <p:cNvPr id="3" name="Content Placeholder 2"/>
          <p:cNvSpPr>
            <a:spLocks noGrp="1"/>
          </p:cNvSpPr>
          <p:nvPr>
            <p:ph idx="1"/>
          </p:nvPr>
        </p:nvSpPr>
        <p:spPr>
          <a:xfrm>
            <a:off x="159026" y="890556"/>
            <a:ext cx="11867322" cy="5794262"/>
          </a:xfrm>
        </p:spPr>
        <p:txBody>
          <a:bodyPr>
            <a:normAutofit/>
          </a:bodyPr>
          <a:lstStyle/>
          <a:p>
            <a:pPr marL="0" indent="0">
              <a:buNone/>
            </a:pPr>
            <a:endParaRPr lang="en-US" sz="3200" dirty="0"/>
          </a:p>
          <a:p>
            <a:r>
              <a:rPr lang="en-US" dirty="0"/>
              <a:t>As a virtue </a:t>
            </a:r>
            <a:r>
              <a:rPr lang="en-US" i="1" dirty="0"/>
              <a:t>care </a:t>
            </a:r>
            <a:r>
              <a:rPr lang="en-US" dirty="0"/>
              <a:t>should be understood as a general disposition to respond in a particular way.</a:t>
            </a:r>
          </a:p>
          <a:p>
            <a:endParaRPr lang="en-US" dirty="0"/>
          </a:p>
          <a:p>
            <a:pPr marL="0" indent="0">
              <a:buNone/>
            </a:pPr>
            <a:r>
              <a:rPr lang="en-US" dirty="0"/>
              <a:t>Argument:</a:t>
            </a:r>
          </a:p>
          <a:p>
            <a:pPr marL="514350" indent="-514350">
              <a:buFont typeface="+mj-lt"/>
              <a:buAutoNum type="arabicPeriod"/>
            </a:pPr>
            <a:r>
              <a:rPr lang="en-US" dirty="0"/>
              <a:t>We can trust our natural feelings of empathy as a guide to moral action only if care is understood as a virtue.</a:t>
            </a:r>
          </a:p>
          <a:p>
            <a:pPr marL="514350" indent="-514350">
              <a:buFont typeface="+mj-lt"/>
              <a:buAutoNum type="arabicPeriod"/>
            </a:pPr>
            <a:r>
              <a:rPr lang="en-US" dirty="0"/>
              <a:t>We can trust our natural feelings of empathy as a guide to moral action.</a:t>
            </a:r>
          </a:p>
          <a:p>
            <a:pPr marL="514350" indent="-514350">
              <a:buFont typeface="+mj-lt"/>
              <a:buAutoNum type="arabicPeriod"/>
            </a:pPr>
            <a:r>
              <a:rPr lang="en-US" dirty="0"/>
              <a:t>So, care is a virtue. </a:t>
            </a:r>
          </a:p>
          <a:p>
            <a:pPr marL="0" indent="0" algn="ctr">
              <a:buNone/>
            </a:pPr>
            <a:endParaRPr lang="en-US" dirty="0"/>
          </a:p>
        </p:txBody>
      </p:sp>
    </p:spTree>
    <p:extLst>
      <p:ext uri="{BB962C8B-B14F-4D97-AF65-F5344CB8AC3E}">
        <p14:creationId xmlns:p14="http://schemas.microsoft.com/office/powerpoint/2010/main" val="200376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Ways in which we can fail to empathize</a:t>
            </a:r>
          </a:p>
        </p:txBody>
      </p:sp>
      <p:sp>
        <p:nvSpPr>
          <p:cNvPr id="3" name="Content Placeholder 2"/>
          <p:cNvSpPr>
            <a:spLocks noGrp="1"/>
          </p:cNvSpPr>
          <p:nvPr>
            <p:ph idx="1"/>
          </p:nvPr>
        </p:nvSpPr>
        <p:spPr>
          <a:xfrm>
            <a:off x="159026" y="890556"/>
            <a:ext cx="11867322" cy="5794262"/>
          </a:xfrm>
        </p:spPr>
        <p:txBody>
          <a:bodyPr>
            <a:normAutofit/>
          </a:bodyPr>
          <a:lstStyle/>
          <a:p>
            <a:endParaRPr lang="en-US" sz="3200" dirty="0"/>
          </a:p>
          <a:p>
            <a:r>
              <a:rPr lang="en-US" dirty="0"/>
              <a:t>We can fail to feel empathy in the presence of suffering or harm by consciously avoiding the suffering or by blaming the victim.</a:t>
            </a:r>
          </a:p>
          <a:p>
            <a:endParaRPr lang="en-US" dirty="0"/>
          </a:p>
          <a:p>
            <a:r>
              <a:rPr lang="en-US" dirty="0"/>
              <a:t>We can fail to empathize by experiencing a paralyzing empathic over-arousal. </a:t>
            </a:r>
          </a:p>
          <a:p>
            <a:endParaRPr lang="en-US" dirty="0"/>
          </a:p>
          <a:p>
            <a:r>
              <a:rPr lang="en-US" dirty="0"/>
              <a:t>We can fail to empathize because we are biased towards those that are near and those we are familiar with. </a:t>
            </a:r>
          </a:p>
          <a:p>
            <a:pPr marL="0" indent="0">
              <a:buNone/>
            </a:pPr>
            <a:endParaRPr lang="en-US" dirty="0"/>
          </a:p>
          <a:p>
            <a:r>
              <a:rPr lang="en-US" dirty="0"/>
              <a:t>If we see care as a virtue, we can explain why a caring person should avoid these ways of failing to empathize.  </a:t>
            </a:r>
          </a:p>
          <a:p>
            <a:pPr marL="0" indent="0" algn="ctr">
              <a:buNone/>
            </a:pPr>
            <a:endParaRPr lang="en-US" dirty="0"/>
          </a:p>
        </p:txBody>
      </p:sp>
    </p:spTree>
    <p:extLst>
      <p:ext uri="{BB962C8B-B14F-4D97-AF65-F5344CB8AC3E}">
        <p14:creationId xmlns:p14="http://schemas.microsoft.com/office/powerpoint/2010/main" val="24735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The Foundation of Obligation</a:t>
            </a:r>
          </a:p>
        </p:txBody>
      </p:sp>
      <p:sp>
        <p:nvSpPr>
          <p:cNvPr id="3" name="Content Placeholder 2"/>
          <p:cNvSpPr>
            <a:spLocks noGrp="1"/>
          </p:cNvSpPr>
          <p:nvPr>
            <p:ph idx="1"/>
          </p:nvPr>
        </p:nvSpPr>
        <p:spPr>
          <a:xfrm>
            <a:off x="159026" y="890556"/>
            <a:ext cx="11867322" cy="5794262"/>
          </a:xfrm>
        </p:spPr>
        <p:txBody>
          <a:bodyPr>
            <a:normAutofit/>
          </a:bodyPr>
          <a:lstStyle/>
          <a:p>
            <a:r>
              <a:rPr lang="en-US" dirty="0"/>
              <a:t>Manning points out four central things about obligation:</a:t>
            </a:r>
          </a:p>
          <a:p>
            <a:pPr marL="0" indent="0">
              <a:buNone/>
            </a:pPr>
            <a:endParaRPr lang="en-US" dirty="0"/>
          </a:p>
          <a:p>
            <a:pPr lvl="1">
              <a:buFont typeface="+mj-lt"/>
              <a:buAutoNum type="alphaLcParenR"/>
            </a:pPr>
            <a:r>
              <a:rPr lang="en-US" sz="2800" dirty="0"/>
              <a:t>The distinction between what </a:t>
            </a:r>
            <a:r>
              <a:rPr lang="en-US" sz="2800" i="1" dirty="0"/>
              <a:t>we ought to do vs. what motives </a:t>
            </a:r>
            <a:r>
              <a:rPr lang="en-US" sz="2800" dirty="0"/>
              <a:t>how we ought to act.</a:t>
            </a:r>
          </a:p>
          <a:p>
            <a:pPr lvl="1">
              <a:buFont typeface="+mj-lt"/>
              <a:buAutoNum type="alphaLcParenR"/>
            </a:pPr>
            <a:r>
              <a:rPr lang="en-US" sz="2800" dirty="0"/>
              <a:t>The distinction between </a:t>
            </a:r>
            <a:r>
              <a:rPr lang="en-US" sz="2800" i="1" dirty="0"/>
              <a:t>having an obligation vs. having a system </a:t>
            </a:r>
            <a:r>
              <a:rPr lang="en-US" sz="2800" dirty="0"/>
              <a:t>for enforcing the obligation.</a:t>
            </a:r>
          </a:p>
          <a:p>
            <a:pPr lvl="1">
              <a:buFont typeface="+mj-lt"/>
              <a:buAutoNum type="alphaLcParenR"/>
            </a:pPr>
            <a:r>
              <a:rPr lang="en-US" sz="2800" dirty="0"/>
              <a:t>That trust requires obligation without a system of enforcement. </a:t>
            </a:r>
          </a:p>
          <a:p>
            <a:pPr lvl="1">
              <a:buFont typeface="+mj-lt"/>
              <a:buAutoNum type="alphaLcParenR"/>
            </a:pPr>
            <a:r>
              <a:rPr lang="en-US" sz="2800" dirty="0"/>
              <a:t>That sometimes our emotions that drive our caring behavior are not sufficient to get us to act in the caring way required by our role-responsibilities. </a:t>
            </a:r>
          </a:p>
          <a:p>
            <a:pPr marL="457200" lvl="1" indent="0">
              <a:buNone/>
            </a:pPr>
            <a:endParaRPr lang="en-US" sz="2800" dirty="0"/>
          </a:p>
          <a:p>
            <a:pPr>
              <a:buNone/>
            </a:pPr>
            <a:r>
              <a:rPr lang="en-US" dirty="0"/>
              <a:t>	For Manning, obligations on the care model are to be understood as responses to needs, harms, promises, and role responsibilities. </a:t>
            </a:r>
          </a:p>
          <a:p>
            <a:pPr marL="0" indent="0" algn="ctr">
              <a:buNone/>
            </a:pPr>
            <a:endParaRPr lang="en-US" dirty="0"/>
          </a:p>
        </p:txBody>
      </p:sp>
    </p:spTree>
    <p:extLst>
      <p:ext uri="{BB962C8B-B14F-4D97-AF65-F5344CB8AC3E}">
        <p14:creationId xmlns:p14="http://schemas.microsoft.com/office/powerpoint/2010/main" val="3507217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8910"/>
          </a:xfrm>
        </p:spPr>
        <p:txBody>
          <a:bodyPr>
            <a:normAutofit/>
          </a:bodyPr>
          <a:lstStyle/>
          <a:p>
            <a:pPr algn="ctr"/>
            <a:r>
              <a:rPr lang="en-US" sz="2800" b="1" dirty="0"/>
              <a:t>Care Ethics and the Problem of Distant Strangers</a:t>
            </a:r>
          </a:p>
        </p:txBody>
      </p:sp>
      <p:sp>
        <p:nvSpPr>
          <p:cNvPr id="3" name="Content Placeholder 2"/>
          <p:cNvSpPr>
            <a:spLocks noGrp="1"/>
          </p:cNvSpPr>
          <p:nvPr>
            <p:ph idx="1"/>
          </p:nvPr>
        </p:nvSpPr>
        <p:spPr>
          <a:xfrm>
            <a:off x="159025" y="1133062"/>
            <a:ext cx="11887201" cy="5546034"/>
          </a:xfrm>
        </p:spPr>
        <p:txBody>
          <a:bodyPr>
            <a:noAutofit/>
          </a:bodyPr>
          <a:lstStyle/>
          <a:p>
            <a:r>
              <a:rPr lang="en-US" sz="2600" dirty="0"/>
              <a:t>The problem of strangers for care ethics occurs in the context of health care allocation and helping those in need that one does not know. Since the care ethic model aims primarily at those one has a relationship with and care is the ground of obligation and aiding others, it would seem to be hard for the the care ethicist to explain how we have an obligation to help those in need that we do not have a relationship with.</a:t>
            </a:r>
          </a:p>
          <a:p>
            <a:endParaRPr lang="en-US" sz="2600" dirty="0"/>
          </a:p>
          <a:p>
            <a:r>
              <a:rPr lang="en-US" sz="2600" dirty="0"/>
              <a:t>Perhaps the most promising route is to acknowledge that we do have special obligations to those we have more specific relationships with, but the presence of those special obligations does not block us from doing as the ideally benevolent person would do. And the ideally benevolent person would have concern and care about the fortune of humanity, which includes even those one does not know. One has to balance what they owe to those in their network with what benevolence requires to those that are strangers.  </a:t>
            </a:r>
          </a:p>
        </p:txBody>
      </p:sp>
    </p:spTree>
    <p:extLst>
      <p:ext uri="{BB962C8B-B14F-4D97-AF65-F5344CB8AC3E}">
        <p14:creationId xmlns:p14="http://schemas.microsoft.com/office/powerpoint/2010/main" val="2994595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9518"/>
          </a:xfrm>
        </p:spPr>
        <p:txBody>
          <a:bodyPr>
            <a:normAutofit/>
          </a:bodyPr>
          <a:lstStyle/>
          <a:p>
            <a:pPr algn="ctr"/>
            <a:r>
              <a:rPr lang="en-US" sz="2800" b="1" dirty="0"/>
              <a:t>Objections to Care Ethics</a:t>
            </a:r>
          </a:p>
        </p:txBody>
      </p:sp>
      <p:sp>
        <p:nvSpPr>
          <p:cNvPr id="3" name="Content Placeholder 2"/>
          <p:cNvSpPr>
            <a:spLocks noGrp="1"/>
          </p:cNvSpPr>
          <p:nvPr>
            <p:ph idx="1"/>
          </p:nvPr>
        </p:nvSpPr>
        <p:spPr>
          <a:xfrm>
            <a:off x="178903" y="1157146"/>
            <a:ext cx="11668539" cy="5541827"/>
          </a:xfrm>
        </p:spPr>
        <p:txBody>
          <a:bodyPr>
            <a:normAutofit/>
          </a:bodyPr>
          <a:lstStyle/>
          <a:p>
            <a:r>
              <a:rPr lang="en-US" dirty="0"/>
              <a:t>Some would object that care ethics feminizes ethics in a negative way. This criticism can be done in two ways.</a:t>
            </a:r>
          </a:p>
          <a:p>
            <a:endParaRPr lang="en-US" dirty="0"/>
          </a:p>
          <a:p>
            <a:r>
              <a:rPr lang="en-US" dirty="0"/>
              <a:t>On the one hand, the criticism is that it puts women at an advantage in terms of being ethical if it is true that caring is innate in women and not in men. </a:t>
            </a:r>
          </a:p>
          <a:p>
            <a:endParaRPr lang="en-US" dirty="0"/>
          </a:p>
          <a:p>
            <a:r>
              <a:rPr lang="en-US" dirty="0"/>
              <a:t>On the other hand, the criticism is that it makes women essentially caring, which leads to the criticism that a woman that does not show caring traits, is in some way deficient as a woman. </a:t>
            </a:r>
          </a:p>
          <a:p>
            <a:endParaRPr lang="en-US" dirty="0"/>
          </a:p>
          <a:p>
            <a:r>
              <a:rPr lang="en-US" dirty="0"/>
              <a:t>One response to this criticism is to maintain that caring is not essentially a gendered trait, and that it can be specified as such. </a:t>
            </a:r>
          </a:p>
        </p:txBody>
      </p:sp>
    </p:spTree>
    <p:extLst>
      <p:ext uri="{BB962C8B-B14F-4D97-AF65-F5344CB8AC3E}">
        <p14:creationId xmlns:p14="http://schemas.microsoft.com/office/powerpoint/2010/main" val="218420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10" y="102196"/>
            <a:ext cx="9971499" cy="788360"/>
          </a:xfrm>
        </p:spPr>
        <p:txBody>
          <a:bodyPr>
            <a:normAutofit/>
          </a:bodyPr>
          <a:lstStyle/>
          <a:p>
            <a:pPr algn="ctr"/>
            <a:r>
              <a:rPr lang="en-US" sz="2800" b="1" dirty="0"/>
              <a:t>Case 1: </a:t>
            </a:r>
            <a:r>
              <a:rPr lang="en-US" sz="2800" b="1" i="1" dirty="0"/>
              <a:t>choosing the best candidate</a:t>
            </a:r>
            <a:endParaRPr lang="en-US" sz="2800" b="1" dirty="0"/>
          </a:p>
        </p:txBody>
      </p:sp>
      <p:sp>
        <p:nvSpPr>
          <p:cNvPr id="3" name="Content Placeholder 2"/>
          <p:cNvSpPr>
            <a:spLocks noGrp="1"/>
          </p:cNvSpPr>
          <p:nvPr>
            <p:ph idx="1"/>
          </p:nvPr>
        </p:nvSpPr>
        <p:spPr>
          <a:xfrm>
            <a:off x="546409" y="890557"/>
            <a:ext cx="9971499" cy="5800176"/>
          </a:xfrm>
        </p:spPr>
        <p:txBody>
          <a:bodyPr>
            <a:normAutofit/>
          </a:bodyPr>
          <a:lstStyle/>
          <a:p>
            <a:pPr marL="0" indent="0" algn="just">
              <a:buNone/>
            </a:pPr>
            <a:r>
              <a:rPr lang="en-US" sz="2400" dirty="0"/>
              <a:t>Janet runs a catering service. She has a big event coming and she needs her team to do well for the sake of the growth of the company. She needs to choose someone on her team to work overtime in order to bake the 1500 cakes required for the event. She could choose Carl or Mary. Carl is a new hire, and though he has talent, he has not proven that he is reliable with large orders. Mary has been around longer, and has proven that she is reliable. However, Mary is caring for an ill father that is dying. Janet knows this and is hesitant to ask Mary because of this. However, she goes ahead and asks Mary if she thinks she can do it. Mary tells her that she will ask her father if she can do the overtime, and he can manage alone. She does so, and tells Janet that her father said, ‘she could go ahead and work the extra time’. Mary goes ahead and tries to do the work, she fails, the event is a disaster, and her father dies. Mary is crushed, Janet is crushed, and now Mary and Janet’s relationship at work is tense.</a:t>
            </a:r>
          </a:p>
          <a:p>
            <a:pPr marL="0" indent="0">
              <a:buNone/>
            </a:pPr>
            <a:endParaRPr lang="en-US" sz="2500" b="1" dirty="0"/>
          </a:p>
          <a:p>
            <a:pPr marL="0" indent="0">
              <a:buNone/>
            </a:pPr>
            <a:r>
              <a:rPr lang="en-US" sz="2500" b="1" dirty="0"/>
              <a:t>Did Janet Do the Right Thing?</a:t>
            </a:r>
          </a:p>
          <a:p>
            <a:pPr marL="0" indent="0">
              <a:buNone/>
            </a:pPr>
            <a:endParaRPr lang="en-US" sz="2500" dirty="0"/>
          </a:p>
          <a:p>
            <a:pPr marL="0" indent="0">
              <a:buNone/>
            </a:pPr>
            <a:endParaRPr lang="en-US" sz="25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94827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260" y="102196"/>
            <a:ext cx="11255687" cy="656087"/>
          </a:xfrm>
        </p:spPr>
        <p:txBody>
          <a:bodyPr>
            <a:normAutofit/>
          </a:bodyPr>
          <a:lstStyle/>
          <a:p>
            <a:pPr algn="ctr"/>
            <a:r>
              <a:rPr lang="en-US" sz="2800" b="1" dirty="0"/>
              <a:t>Care as a guide to better moral reasoning</a:t>
            </a:r>
          </a:p>
        </p:txBody>
      </p:sp>
      <p:sp>
        <p:nvSpPr>
          <p:cNvPr id="3" name="Content Placeholder 2"/>
          <p:cNvSpPr>
            <a:spLocks noGrp="1"/>
          </p:cNvSpPr>
          <p:nvPr>
            <p:ph idx="1"/>
          </p:nvPr>
        </p:nvSpPr>
        <p:spPr>
          <a:xfrm>
            <a:off x="535260" y="890556"/>
            <a:ext cx="10671716" cy="5794262"/>
          </a:xfrm>
        </p:spPr>
        <p:txBody>
          <a:bodyPr>
            <a:normAutofit lnSpcReduction="10000"/>
          </a:bodyPr>
          <a:lstStyle/>
          <a:p>
            <a:pPr marL="0" indent="0">
              <a:buNone/>
            </a:pPr>
            <a:r>
              <a:rPr lang="en-US" sz="2400" dirty="0"/>
              <a:t>Thinking about what a </a:t>
            </a:r>
            <a:r>
              <a:rPr lang="en-US" sz="2400" b="1" i="1" dirty="0"/>
              <a:t>Caring person would</a:t>
            </a:r>
            <a:r>
              <a:rPr lang="en-US" sz="2400" b="1" dirty="0"/>
              <a:t> do </a:t>
            </a:r>
            <a:r>
              <a:rPr lang="en-US" sz="2400" dirty="0"/>
              <a:t>can often help us figure out what is important in a situation.</a:t>
            </a:r>
          </a:p>
          <a:p>
            <a:pPr marL="0" indent="0">
              <a:buNone/>
            </a:pPr>
            <a:endParaRPr lang="en-US" sz="2400" dirty="0"/>
          </a:p>
          <a:p>
            <a:pPr marL="0" indent="0">
              <a:buNone/>
            </a:pPr>
            <a:r>
              <a:rPr lang="en-US" sz="2400" dirty="0"/>
              <a:t>Thinking from the perspective of care often allows us to reason better about the needs and emotions of others, which is often central to making a good moral decision.</a:t>
            </a:r>
          </a:p>
          <a:p>
            <a:pPr marL="0" indent="0">
              <a:buNone/>
            </a:pPr>
            <a:endParaRPr lang="en-US" sz="2400" dirty="0"/>
          </a:p>
          <a:p>
            <a:pPr marL="0" indent="0">
              <a:buNone/>
            </a:pPr>
            <a:r>
              <a:rPr lang="en-US" sz="2400" b="1" dirty="0"/>
              <a:t>To think from a caring perspective</a:t>
            </a:r>
            <a:r>
              <a:rPr lang="en-US" sz="2400" dirty="0"/>
              <a:t> one has to be</a:t>
            </a:r>
            <a:r>
              <a:rPr lang="en-US" sz="2400" b="1" dirty="0"/>
              <a:t> attentive with morality in mind</a:t>
            </a:r>
            <a:r>
              <a:rPr lang="en-US" sz="2400" dirty="0"/>
              <a:t>, which requires:</a:t>
            </a:r>
          </a:p>
          <a:p>
            <a:pPr marL="0" indent="0">
              <a:buNone/>
            </a:pPr>
            <a:endParaRPr lang="en-US" sz="2400" b="1" dirty="0"/>
          </a:p>
          <a:p>
            <a:pPr marL="457200" indent="-457200">
              <a:buAutoNum type="alphaLcParenBoth"/>
            </a:pPr>
            <a:r>
              <a:rPr lang="en-US" sz="2400" b="1" dirty="0"/>
              <a:t>Engaging in sympathetic understanding.</a:t>
            </a:r>
          </a:p>
          <a:p>
            <a:pPr marL="457200" indent="-457200">
              <a:buAutoNum type="alphaLcParenBoth"/>
            </a:pPr>
            <a:endParaRPr lang="en-US" sz="2400" b="1" dirty="0"/>
          </a:p>
          <a:p>
            <a:pPr marL="457200" indent="-457200">
              <a:buAutoNum type="alphaLcParenBoth"/>
            </a:pPr>
            <a:r>
              <a:rPr lang="en-US" sz="2400" b="1" dirty="0"/>
              <a:t>Being aware of relationships that are at play in the situation.</a:t>
            </a:r>
          </a:p>
          <a:p>
            <a:pPr marL="457200" indent="-457200">
              <a:buAutoNum type="alphaLcParenBoth"/>
            </a:pPr>
            <a:endParaRPr lang="en-US" sz="2400" b="1" dirty="0"/>
          </a:p>
          <a:p>
            <a:pPr marL="457200" indent="-457200">
              <a:buAutoNum type="alphaLcParenBoth"/>
            </a:pPr>
            <a:r>
              <a:rPr lang="en-US" sz="2400" b="1" dirty="0"/>
              <a:t>Seeking accommodation and harmony for the individuals involved.</a:t>
            </a:r>
          </a:p>
          <a:p>
            <a:pPr marL="0" indent="0">
              <a:buNone/>
            </a:pPr>
            <a:endParaRPr lang="en-US" sz="2400" dirty="0"/>
          </a:p>
        </p:txBody>
      </p:sp>
    </p:spTree>
    <p:extLst>
      <p:ext uri="{BB962C8B-B14F-4D97-AF65-F5344CB8AC3E}">
        <p14:creationId xmlns:p14="http://schemas.microsoft.com/office/powerpoint/2010/main" val="366523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196"/>
            <a:ext cx="10060709" cy="788360"/>
          </a:xfrm>
        </p:spPr>
        <p:txBody>
          <a:bodyPr>
            <a:normAutofit/>
          </a:bodyPr>
          <a:lstStyle/>
          <a:p>
            <a:pPr algn="ctr"/>
            <a:r>
              <a:rPr lang="en-US" sz="2800" b="1" dirty="0"/>
              <a:t>Factors in Moral Attention</a:t>
            </a:r>
          </a:p>
        </p:txBody>
      </p:sp>
      <p:sp>
        <p:nvSpPr>
          <p:cNvPr id="3" name="Content Placeholder 2"/>
          <p:cNvSpPr>
            <a:spLocks noGrp="1"/>
          </p:cNvSpPr>
          <p:nvPr>
            <p:ph idx="1"/>
          </p:nvPr>
        </p:nvSpPr>
        <p:spPr>
          <a:xfrm>
            <a:off x="457200" y="890556"/>
            <a:ext cx="10060709" cy="5794262"/>
          </a:xfrm>
        </p:spPr>
        <p:txBody>
          <a:bodyPr>
            <a:normAutofit/>
          </a:bodyPr>
          <a:lstStyle/>
          <a:p>
            <a:pPr marL="0" indent="0">
              <a:buNone/>
            </a:pPr>
            <a:r>
              <a:rPr lang="en-US" b="1" i="1" dirty="0"/>
              <a:t>Sympathetic Understanding</a:t>
            </a:r>
            <a:r>
              <a:rPr lang="en-US" b="1" dirty="0"/>
              <a:t>:</a:t>
            </a:r>
          </a:p>
          <a:p>
            <a:pPr marL="0" indent="0">
              <a:buNone/>
            </a:pPr>
            <a:endParaRPr lang="en-US" dirty="0"/>
          </a:p>
          <a:p>
            <a:pPr marL="0" indent="0">
              <a:buNone/>
            </a:pPr>
            <a:r>
              <a:rPr lang="en-US" dirty="0"/>
              <a:t>When one  sympathetically understands a situation one is open to sympathizing and identifying with the people involved in the situation. </a:t>
            </a:r>
          </a:p>
          <a:p>
            <a:pPr marL="0" indent="0">
              <a:buNone/>
            </a:pPr>
            <a:endParaRPr lang="en-US" dirty="0"/>
          </a:p>
          <a:p>
            <a:pPr marL="0" indent="0">
              <a:buNone/>
            </a:pPr>
            <a:r>
              <a:rPr lang="en-US" sz="2400" dirty="0"/>
              <a:t>One aims to get information about:</a:t>
            </a:r>
          </a:p>
          <a:p>
            <a:pPr marL="514350" indent="-514350">
              <a:buAutoNum type="alphaLcParenBoth"/>
            </a:pPr>
            <a:r>
              <a:rPr lang="en-US" sz="2400" dirty="0"/>
              <a:t>What the needs are of the relevant parties.</a:t>
            </a:r>
          </a:p>
          <a:p>
            <a:pPr marL="514350" indent="-514350">
              <a:buAutoNum type="alphaLcParenBoth"/>
            </a:pPr>
            <a:r>
              <a:rPr lang="en-US" sz="2400" dirty="0"/>
              <a:t>What everyone’s emotional state is.</a:t>
            </a:r>
          </a:p>
          <a:p>
            <a:pPr marL="514350" indent="-514350">
              <a:buAutoNum type="alphaLcParenBoth"/>
            </a:pPr>
            <a:r>
              <a:rPr lang="en-US" sz="2400" dirty="0"/>
              <a:t>How best to respond to the parties involved. </a:t>
            </a:r>
          </a:p>
          <a:p>
            <a:pPr marL="514350" indent="-514350">
              <a:buAutoNum type="alphaLcParenBoth"/>
            </a:pPr>
            <a:r>
              <a:rPr lang="en-US" sz="2400" dirty="0"/>
              <a:t>How someone’s emotional state might be clouding their judgment.</a:t>
            </a:r>
          </a:p>
          <a:p>
            <a:pPr marL="514350" indent="-514350">
              <a:buAutoNum type="alphaLcParenBoth"/>
            </a:pPr>
            <a:endParaRPr lang="en-US" sz="2400" dirty="0"/>
          </a:p>
          <a:p>
            <a:pPr marL="0" indent="0">
              <a:buNone/>
            </a:pPr>
            <a:endParaRPr lang="en-US" sz="2400" dirty="0"/>
          </a:p>
        </p:txBody>
      </p:sp>
    </p:spTree>
    <p:extLst>
      <p:ext uri="{BB962C8B-B14F-4D97-AF65-F5344CB8AC3E}">
        <p14:creationId xmlns:p14="http://schemas.microsoft.com/office/powerpoint/2010/main" val="2431796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4830" y="274639"/>
            <a:ext cx="9795748" cy="647573"/>
          </a:xfrm>
        </p:spPr>
        <p:txBody>
          <a:bodyPr>
            <a:normAutofit/>
          </a:bodyPr>
          <a:lstStyle/>
          <a:p>
            <a:pPr algn="ctr"/>
            <a:r>
              <a:rPr lang="en-US" sz="2800" b="1" dirty="0"/>
              <a:t>The Heinz Dilemma and Kohlberg on Moral Development</a:t>
            </a:r>
          </a:p>
        </p:txBody>
      </p:sp>
      <p:pic>
        <p:nvPicPr>
          <p:cNvPr id="4" name="Heinz Dilemma   Kohlberg's stages of Moral Development Interactive Anima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078163" y="1600200"/>
            <a:ext cx="6034087" cy="4525963"/>
          </a:xfrm>
        </p:spPr>
      </p:pic>
      <p:pic>
        <p:nvPicPr>
          <p:cNvPr id="5" name="Heinz Dilemma   Kohlberg's stages of Moral Development Interactive Animation.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28466" y="1269472"/>
            <a:ext cx="9887856" cy="4856691"/>
          </a:xfrm>
          <a:prstGeom prst="rect">
            <a:avLst/>
          </a:prstGeom>
        </p:spPr>
      </p:pic>
    </p:spTree>
    <p:extLst>
      <p:ext uri="{BB962C8B-B14F-4D97-AF65-F5344CB8AC3E}">
        <p14:creationId xmlns:p14="http://schemas.microsoft.com/office/powerpoint/2010/main" val="861284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52" y="102196"/>
            <a:ext cx="10049557" cy="788360"/>
          </a:xfrm>
        </p:spPr>
        <p:txBody>
          <a:bodyPr>
            <a:normAutofit/>
          </a:bodyPr>
          <a:lstStyle/>
          <a:p>
            <a:pPr algn="ctr"/>
            <a:r>
              <a:rPr lang="en-US" sz="2800" b="1" dirty="0"/>
              <a:t>Factors in Moral Attention</a:t>
            </a:r>
          </a:p>
        </p:txBody>
      </p:sp>
      <p:sp>
        <p:nvSpPr>
          <p:cNvPr id="3" name="Content Placeholder 2"/>
          <p:cNvSpPr>
            <a:spLocks noGrp="1"/>
          </p:cNvSpPr>
          <p:nvPr>
            <p:ph idx="1"/>
          </p:nvPr>
        </p:nvSpPr>
        <p:spPr>
          <a:xfrm>
            <a:off x="468352" y="1215482"/>
            <a:ext cx="10049558" cy="5469335"/>
          </a:xfrm>
        </p:spPr>
        <p:txBody>
          <a:bodyPr>
            <a:normAutofit/>
          </a:bodyPr>
          <a:lstStyle/>
          <a:p>
            <a:pPr marL="0" indent="0">
              <a:buNone/>
            </a:pPr>
            <a:r>
              <a:rPr lang="en-US" b="1" i="1" dirty="0"/>
              <a:t>Relationship Awareness</a:t>
            </a:r>
            <a:r>
              <a:rPr lang="en-US" b="1" dirty="0"/>
              <a:t>: </a:t>
            </a:r>
            <a:r>
              <a:rPr lang="en-US" dirty="0"/>
              <a:t>In caring for others one recognizes that their care is directed toward others through relationships.</a:t>
            </a:r>
          </a:p>
          <a:p>
            <a:pPr marL="0" indent="0">
              <a:buNone/>
            </a:pPr>
            <a:endParaRPr lang="en-US" dirty="0"/>
          </a:p>
          <a:p>
            <a:pPr marL="514350" indent="-514350">
              <a:buAutoNum type="alphaLcParenBoth"/>
            </a:pPr>
            <a:r>
              <a:rPr lang="en-US" dirty="0"/>
              <a:t>Fellow sentient creature</a:t>
            </a:r>
          </a:p>
          <a:p>
            <a:pPr marL="514350" indent="-514350">
              <a:buAutoNum type="alphaLcParenBoth"/>
            </a:pPr>
            <a:r>
              <a:rPr lang="en-US" dirty="0"/>
              <a:t>Fellow citizen</a:t>
            </a:r>
          </a:p>
          <a:p>
            <a:pPr marL="514350" indent="-514350">
              <a:buAutoNum type="alphaLcParenBoth"/>
            </a:pPr>
            <a:r>
              <a:rPr lang="en-US" dirty="0"/>
              <a:t>Friend</a:t>
            </a:r>
          </a:p>
          <a:p>
            <a:pPr marL="514350" indent="-514350">
              <a:buAutoNum type="alphaLcParenBoth"/>
            </a:pPr>
            <a:r>
              <a:rPr lang="en-US" dirty="0"/>
              <a:t>Sibling</a:t>
            </a:r>
          </a:p>
          <a:p>
            <a:pPr marL="514350" indent="-514350">
              <a:buAutoNum type="alphaLcParenBoth"/>
            </a:pPr>
            <a:r>
              <a:rPr lang="en-US" dirty="0"/>
              <a:t>Co-worker</a:t>
            </a:r>
          </a:p>
          <a:p>
            <a:pPr marL="514350" indent="-514350">
              <a:buAutoNum type="alphaLcParenBoth"/>
            </a:pPr>
            <a:r>
              <a:rPr lang="en-US" dirty="0"/>
              <a:t>Student</a:t>
            </a:r>
          </a:p>
          <a:p>
            <a:pPr marL="514350" indent="-514350">
              <a:buAutoNum type="alphaLcParenBoth"/>
            </a:pPr>
            <a:r>
              <a:rPr lang="en-US" dirty="0"/>
              <a:t>Teacher </a:t>
            </a:r>
          </a:p>
          <a:p>
            <a:pPr marL="0" indent="0">
              <a:buNone/>
            </a:pPr>
            <a:endParaRPr lang="en-US" sz="2400" dirty="0"/>
          </a:p>
        </p:txBody>
      </p:sp>
    </p:spTree>
    <p:extLst>
      <p:ext uri="{BB962C8B-B14F-4D97-AF65-F5344CB8AC3E}">
        <p14:creationId xmlns:p14="http://schemas.microsoft.com/office/powerpoint/2010/main" val="2513887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52" y="102196"/>
            <a:ext cx="10049557" cy="788360"/>
          </a:xfrm>
        </p:spPr>
        <p:txBody>
          <a:bodyPr>
            <a:normAutofit/>
          </a:bodyPr>
          <a:lstStyle/>
          <a:p>
            <a:pPr algn="ctr"/>
            <a:r>
              <a:rPr lang="en-US" sz="2800" b="1" dirty="0"/>
              <a:t>Factors in Moral Attention</a:t>
            </a:r>
          </a:p>
        </p:txBody>
      </p:sp>
      <p:sp>
        <p:nvSpPr>
          <p:cNvPr id="3" name="Content Placeholder 2"/>
          <p:cNvSpPr>
            <a:spLocks noGrp="1"/>
          </p:cNvSpPr>
          <p:nvPr>
            <p:ph idx="1"/>
          </p:nvPr>
        </p:nvSpPr>
        <p:spPr>
          <a:xfrm>
            <a:off x="468352" y="890556"/>
            <a:ext cx="10049558" cy="5794262"/>
          </a:xfrm>
        </p:spPr>
        <p:txBody>
          <a:bodyPr>
            <a:normAutofit/>
          </a:bodyPr>
          <a:lstStyle/>
          <a:p>
            <a:pPr marL="0" indent="0">
              <a:buNone/>
            </a:pPr>
            <a:r>
              <a:rPr lang="en-US" b="1" i="1" dirty="0"/>
              <a:t>Accommodation and Harmony</a:t>
            </a:r>
            <a:r>
              <a:rPr lang="en-US" dirty="0"/>
              <a:t>: one goal of caring for all of the relevant parties in a situation is to </a:t>
            </a:r>
            <a:r>
              <a:rPr lang="en-US" i="1" dirty="0"/>
              <a:t>accommodate </a:t>
            </a:r>
            <a:r>
              <a:rPr lang="en-US" dirty="0"/>
              <a:t>all of the relevant parties, including oneself to the best possible degree.</a:t>
            </a:r>
          </a:p>
          <a:p>
            <a:pPr marL="0" indent="0">
              <a:buNone/>
            </a:pPr>
            <a:endParaRPr lang="en-US" dirty="0"/>
          </a:p>
          <a:p>
            <a:pPr marL="0" indent="0">
              <a:buNone/>
            </a:pPr>
            <a:r>
              <a:rPr lang="en-US" dirty="0"/>
              <a:t>The primary problem is that often one cannot accommodate everyone equally. </a:t>
            </a:r>
          </a:p>
          <a:p>
            <a:pPr marL="0" indent="0">
              <a:buNone/>
            </a:pPr>
            <a:endParaRPr lang="en-US" dirty="0"/>
          </a:p>
          <a:p>
            <a:pPr marL="0" indent="0">
              <a:buNone/>
            </a:pPr>
            <a:r>
              <a:rPr lang="en-US" i="1" dirty="0"/>
              <a:t>This conflict requires </a:t>
            </a:r>
            <a:r>
              <a:rPr lang="en-US" dirty="0"/>
              <a:t>that one seek harmony in the situation to the best degree possible. Caring for others in a situation requires aiming for harmony as best as possible.  </a:t>
            </a:r>
          </a:p>
          <a:p>
            <a:pPr marL="0" indent="0">
              <a:buNone/>
            </a:pPr>
            <a:endParaRPr lang="en-US" i="1" dirty="0"/>
          </a:p>
          <a:p>
            <a:pPr marL="0" indent="0">
              <a:buNone/>
            </a:pPr>
            <a:endParaRPr lang="en-US" dirty="0"/>
          </a:p>
        </p:txBody>
      </p:sp>
    </p:spTree>
    <p:extLst>
      <p:ext uri="{BB962C8B-B14F-4D97-AF65-F5344CB8AC3E}">
        <p14:creationId xmlns:p14="http://schemas.microsoft.com/office/powerpoint/2010/main" val="603028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386" y="102196"/>
            <a:ext cx="10194523" cy="667238"/>
          </a:xfrm>
        </p:spPr>
        <p:txBody>
          <a:bodyPr>
            <a:normAutofit/>
          </a:bodyPr>
          <a:lstStyle/>
          <a:p>
            <a:pPr algn="ctr"/>
            <a:r>
              <a:rPr lang="en-US" sz="2800" b="1" dirty="0"/>
              <a:t>Case 1: From the perspective of care</a:t>
            </a:r>
          </a:p>
        </p:txBody>
      </p:sp>
      <p:sp>
        <p:nvSpPr>
          <p:cNvPr id="3" name="Content Placeholder 2"/>
          <p:cNvSpPr>
            <a:spLocks noGrp="1"/>
          </p:cNvSpPr>
          <p:nvPr>
            <p:ph idx="1"/>
          </p:nvPr>
        </p:nvSpPr>
        <p:spPr>
          <a:xfrm>
            <a:off x="323386" y="890556"/>
            <a:ext cx="10194524" cy="5794262"/>
          </a:xfrm>
        </p:spPr>
        <p:txBody>
          <a:bodyPr>
            <a:normAutofit/>
          </a:bodyPr>
          <a:lstStyle/>
          <a:p>
            <a:pPr marL="0" indent="0">
              <a:buNone/>
            </a:pPr>
            <a:r>
              <a:rPr lang="en-US" dirty="0"/>
              <a:t>Perhaps Janet did the </a:t>
            </a:r>
            <a:r>
              <a:rPr lang="en-US" i="1" dirty="0"/>
              <a:t>wrong thing</a:t>
            </a:r>
            <a:r>
              <a:rPr lang="en-US" dirty="0"/>
              <a:t> because:</a:t>
            </a:r>
          </a:p>
          <a:p>
            <a:pPr marL="0" indent="0">
              <a:buNone/>
            </a:pPr>
            <a:endParaRPr lang="en-US" dirty="0"/>
          </a:p>
          <a:p>
            <a:pPr marL="514350" indent="-514350">
              <a:buAutoNum type="alphaLcParenBoth"/>
            </a:pPr>
            <a:r>
              <a:rPr lang="en-US" dirty="0"/>
              <a:t>She didn’t think about how Mary’s emotional state would alter her general ability to perform at work.</a:t>
            </a:r>
          </a:p>
          <a:p>
            <a:pPr marL="514350" indent="-514350">
              <a:buAutoNum type="alphaLcParenBoth"/>
            </a:pPr>
            <a:r>
              <a:rPr lang="en-US" dirty="0"/>
              <a:t>She didn’t think about how Mary would feel later if she failed and something happened to her father.</a:t>
            </a:r>
          </a:p>
          <a:p>
            <a:pPr marL="514350" indent="-514350">
              <a:buAutoNum type="alphaLcParenBoth"/>
            </a:pPr>
            <a:r>
              <a:rPr lang="en-US" dirty="0"/>
              <a:t>How success or failure would effect her relationship with Mary. </a:t>
            </a:r>
          </a:p>
          <a:p>
            <a:pPr marL="514350" indent="-514350">
              <a:buAutoNum type="alphaLcParenBoth"/>
            </a:pPr>
            <a:r>
              <a:rPr lang="en-US" dirty="0"/>
              <a:t>Whether or not Mary was lying about what her father said.</a:t>
            </a:r>
          </a:p>
          <a:p>
            <a:pPr marL="514350" indent="-514350">
              <a:buAutoNum type="alphaLcParenBoth"/>
            </a:pPr>
            <a:r>
              <a:rPr lang="en-US" dirty="0"/>
              <a:t>That perhaps there was a more creative solution involving Carl helping Mary. </a:t>
            </a:r>
          </a:p>
        </p:txBody>
      </p:sp>
    </p:spTree>
    <p:extLst>
      <p:ext uri="{BB962C8B-B14F-4D97-AF65-F5344CB8AC3E}">
        <p14:creationId xmlns:p14="http://schemas.microsoft.com/office/powerpoint/2010/main" val="4288528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2" y="102196"/>
            <a:ext cx="9960347" cy="788360"/>
          </a:xfrm>
        </p:spPr>
        <p:txBody>
          <a:bodyPr>
            <a:normAutofit/>
          </a:bodyPr>
          <a:lstStyle/>
          <a:p>
            <a:pPr algn="ctr"/>
            <a:r>
              <a:rPr lang="en-US" sz="2800" b="1" dirty="0"/>
              <a:t>Details about care as a way of dealing with moral conflict</a:t>
            </a:r>
          </a:p>
        </p:txBody>
      </p:sp>
      <p:sp>
        <p:nvSpPr>
          <p:cNvPr id="3" name="Content Placeholder 2"/>
          <p:cNvSpPr>
            <a:spLocks noGrp="1"/>
          </p:cNvSpPr>
          <p:nvPr>
            <p:ph idx="1"/>
          </p:nvPr>
        </p:nvSpPr>
        <p:spPr>
          <a:xfrm>
            <a:off x="557562" y="1063738"/>
            <a:ext cx="9960348" cy="5794262"/>
          </a:xfrm>
        </p:spPr>
        <p:txBody>
          <a:bodyPr>
            <a:normAutofit lnSpcReduction="10000"/>
          </a:bodyPr>
          <a:lstStyle/>
          <a:p>
            <a:pPr marL="0" indent="0">
              <a:buNone/>
            </a:pPr>
            <a:endParaRPr lang="en-US" sz="2400" dirty="0"/>
          </a:p>
          <a:p>
            <a:r>
              <a:rPr lang="en-US" dirty="0"/>
              <a:t>Care is not gendered. It is possible for both men and women to activate care as a guide for dealing with moral situations.</a:t>
            </a:r>
          </a:p>
          <a:p>
            <a:endParaRPr lang="en-US" dirty="0"/>
          </a:p>
          <a:p>
            <a:r>
              <a:rPr lang="en-US" dirty="0"/>
              <a:t>Speaking from the voice of care is not </a:t>
            </a:r>
            <a:r>
              <a:rPr lang="en-US" i="1" dirty="0"/>
              <a:t>inconsistent </a:t>
            </a:r>
            <a:r>
              <a:rPr lang="en-US" dirty="0"/>
              <a:t>with desiring to give a principled moral argument for what one should do in a given situation. </a:t>
            </a:r>
          </a:p>
          <a:p>
            <a:endParaRPr lang="en-US" dirty="0"/>
          </a:p>
          <a:p>
            <a:r>
              <a:rPr lang="en-US" dirty="0"/>
              <a:t>Caring adds an additional dimension to how we can think about what we should do in a situation. </a:t>
            </a:r>
          </a:p>
          <a:p>
            <a:endParaRPr lang="en-US" dirty="0"/>
          </a:p>
          <a:p>
            <a:r>
              <a:rPr lang="en-US" dirty="0"/>
              <a:t>Caring allows us to see more of what might be going on in a situation. </a:t>
            </a:r>
          </a:p>
        </p:txBody>
      </p:sp>
    </p:spTree>
    <p:extLst>
      <p:ext uri="{BB962C8B-B14F-4D97-AF65-F5344CB8AC3E}">
        <p14:creationId xmlns:p14="http://schemas.microsoft.com/office/powerpoint/2010/main" val="390394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7922" y="274639"/>
            <a:ext cx="9862655" cy="647573"/>
          </a:xfrm>
        </p:spPr>
        <p:txBody>
          <a:bodyPr>
            <a:normAutofit/>
          </a:bodyPr>
          <a:lstStyle/>
          <a:p>
            <a:pPr algn="ctr"/>
            <a:r>
              <a:rPr lang="en-US" sz="2800" b="1" dirty="0"/>
              <a:t>Carol Gillian on Moral Development</a:t>
            </a:r>
          </a:p>
        </p:txBody>
      </p:sp>
      <p:pic>
        <p:nvPicPr>
          <p:cNvPr id="3" name="Carol Gilligan on Women and Moral Developme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0889" y="1019188"/>
            <a:ext cx="9489688" cy="5267325"/>
          </a:xfrm>
        </p:spPr>
      </p:pic>
    </p:spTree>
    <p:extLst>
      <p:ext uri="{BB962C8B-B14F-4D97-AF65-F5344CB8AC3E}">
        <p14:creationId xmlns:p14="http://schemas.microsoft.com/office/powerpoint/2010/main" val="1884977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102196"/>
            <a:ext cx="11529391" cy="573665"/>
          </a:xfrm>
        </p:spPr>
        <p:txBody>
          <a:bodyPr>
            <a:normAutofit/>
          </a:bodyPr>
          <a:lstStyle/>
          <a:p>
            <a:pPr algn="ctr"/>
            <a:r>
              <a:rPr lang="en-US" sz="2800" b="1" dirty="0"/>
              <a:t>Two Kinds of Answers</a:t>
            </a:r>
          </a:p>
        </p:txBody>
      </p:sp>
      <p:sp>
        <p:nvSpPr>
          <p:cNvPr id="3" name="Content Placeholder 2"/>
          <p:cNvSpPr>
            <a:spLocks noGrp="1"/>
          </p:cNvSpPr>
          <p:nvPr>
            <p:ph idx="1"/>
          </p:nvPr>
        </p:nvSpPr>
        <p:spPr>
          <a:xfrm>
            <a:off x="238539" y="675861"/>
            <a:ext cx="11767931" cy="6042991"/>
          </a:xfrm>
        </p:spPr>
        <p:txBody>
          <a:bodyPr>
            <a:normAutofit/>
          </a:bodyPr>
          <a:lstStyle/>
          <a:p>
            <a:pPr marL="0" indent="0">
              <a:buNone/>
            </a:pPr>
            <a:endParaRPr lang="en-US" sz="2400" dirty="0"/>
          </a:p>
          <a:p>
            <a:pPr marL="0" indent="0" algn="ctr">
              <a:buNone/>
            </a:pPr>
            <a:r>
              <a:rPr lang="en-US" i="1" dirty="0"/>
              <a:t>Principled Answer</a:t>
            </a:r>
            <a:r>
              <a:rPr lang="en-US" dirty="0"/>
              <a:t>: </a:t>
            </a:r>
          </a:p>
          <a:p>
            <a:pPr marL="0" indent="0" algn="ctr">
              <a:buNone/>
            </a:pPr>
            <a:r>
              <a:rPr lang="en-US" dirty="0"/>
              <a:t>A principle is selected and on the basis of what the principle says the dilemma is answered by simple argument. </a:t>
            </a:r>
          </a:p>
          <a:p>
            <a:pPr marL="0" indent="0" algn="ctr">
              <a:buNone/>
            </a:pPr>
            <a:endParaRPr lang="en-US" i="1" dirty="0"/>
          </a:p>
          <a:p>
            <a:pPr marL="0" indent="0" algn="ctr">
              <a:buNone/>
            </a:pPr>
            <a:r>
              <a:rPr lang="en-US" i="1" dirty="0"/>
              <a:t>Complexity Answer</a:t>
            </a:r>
            <a:r>
              <a:rPr lang="en-US" dirty="0"/>
              <a:t>: </a:t>
            </a:r>
          </a:p>
          <a:p>
            <a:pPr marL="0" indent="0" algn="ctr">
              <a:buNone/>
            </a:pPr>
            <a:r>
              <a:rPr lang="en-US" dirty="0"/>
              <a:t>A search for more information is requested as a way of generating a negotiation between the relevant parties so that a solution that is amenable to all is attempted. </a:t>
            </a:r>
          </a:p>
          <a:p>
            <a:pPr marL="0" indent="0" algn="ctr">
              <a:buNone/>
            </a:pPr>
            <a:endParaRPr lang="en-US" sz="2400" i="1" dirty="0"/>
          </a:p>
          <a:p>
            <a:pPr marL="0" indent="0" algn="ctr">
              <a:buNone/>
            </a:pPr>
            <a:r>
              <a:rPr lang="en-US" b="1" dirty="0"/>
              <a:t>The complexity answer often comes from the voice of care.</a:t>
            </a:r>
          </a:p>
        </p:txBody>
      </p:sp>
    </p:spTree>
    <p:extLst>
      <p:ext uri="{BB962C8B-B14F-4D97-AF65-F5344CB8AC3E}">
        <p14:creationId xmlns:p14="http://schemas.microsoft.com/office/powerpoint/2010/main" val="247861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1" y="102196"/>
            <a:ext cx="11289881" cy="788360"/>
          </a:xfrm>
        </p:spPr>
        <p:txBody>
          <a:bodyPr>
            <a:normAutofit/>
          </a:bodyPr>
          <a:lstStyle/>
          <a:p>
            <a:pPr algn="ctr"/>
            <a:r>
              <a:rPr lang="en-US" sz="2800" b="1" dirty="0">
                <a:sym typeface="Wingdings" pitchFamily="2" charset="2"/>
              </a:rPr>
              <a:t>Four Central Features of an Ethics of Care</a:t>
            </a:r>
            <a:endParaRPr lang="en-US" sz="2800" b="1" dirty="0"/>
          </a:p>
        </p:txBody>
      </p:sp>
      <p:sp>
        <p:nvSpPr>
          <p:cNvPr id="3" name="Content Placeholder 2"/>
          <p:cNvSpPr>
            <a:spLocks noGrp="1"/>
          </p:cNvSpPr>
          <p:nvPr>
            <p:ph idx="1"/>
          </p:nvPr>
        </p:nvSpPr>
        <p:spPr>
          <a:xfrm>
            <a:off x="159026" y="890556"/>
            <a:ext cx="11867322" cy="5794262"/>
          </a:xfrm>
        </p:spPr>
        <p:txBody>
          <a:bodyPr>
            <a:normAutofit/>
          </a:bodyPr>
          <a:lstStyle/>
          <a:p>
            <a:pPr marL="0" indent="0" algn="ctr">
              <a:buNone/>
            </a:pPr>
            <a:endParaRPr lang="en-US" sz="2400" dirty="0"/>
          </a:p>
          <a:p>
            <a:pPr algn="ctr"/>
            <a:endParaRPr lang="en-US" dirty="0"/>
          </a:p>
          <a:p>
            <a:pPr algn="ctr"/>
            <a:r>
              <a:rPr lang="en-US" sz="3200" dirty="0"/>
              <a:t>Moral Attention</a:t>
            </a:r>
          </a:p>
          <a:p>
            <a:pPr algn="ctr"/>
            <a:endParaRPr lang="en-US" sz="3200" dirty="0"/>
          </a:p>
          <a:p>
            <a:pPr algn="ctr"/>
            <a:r>
              <a:rPr lang="en-US" sz="3200" dirty="0"/>
              <a:t>Sympathetic Understanding</a:t>
            </a:r>
          </a:p>
          <a:p>
            <a:pPr algn="ctr"/>
            <a:endParaRPr lang="en-US" sz="3200" dirty="0"/>
          </a:p>
          <a:p>
            <a:pPr algn="ctr"/>
            <a:r>
              <a:rPr lang="en-US" sz="3200" dirty="0"/>
              <a:t>Relationship Awareness</a:t>
            </a:r>
          </a:p>
          <a:p>
            <a:pPr marL="0" indent="0" algn="ctr">
              <a:buNone/>
            </a:pPr>
            <a:endParaRPr lang="en-US" sz="3200" dirty="0"/>
          </a:p>
          <a:p>
            <a:pPr algn="ctr"/>
            <a:r>
              <a:rPr lang="en-US" sz="3200" dirty="0"/>
              <a:t>Accommodation and Harmony</a:t>
            </a:r>
          </a:p>
          <a:p>
            <a:pPr marL="0" indent="0" algn="ctr">
              <a:buNone/>
            </a:pPr>
            <a:endParaRPr lang="en-US" dirty="0"/>
          </a:p>
        </p:txBody>
      </p:sp>
    </p:spTree>
    <p:extLst>
      <p:ext uri="{BB962C8B-B14F-4D97-AF65-F5344CB8AC3E}">
        <p14:creationId xmlns:p14="http://schemas.microsoft.com/office/powerpoint/2010/main" val="164003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2" y="102196"/>
            <a:ext cx="9960348" cy="788360"/>
          </a:xfrm>
        </p:spPr>
        <p:txBody>
          <a:bodyPr>
            <a:normAutofit/>
          </a:bodyPr>
          <a:lstStyle/>
          <a:p>
            <a:pPr algn="ctr"/>
            <a:r>
              <a:rPr lang="en-US" sz="2800" b="1" dirty="0"/>
              <a:t>Moral Attention</a:t>
            </a:r>
          </a:p>
        </p:txBody>
      </p:sp>
      <p:sp>
        <p:nvSpPr>
          <p:cNvPr id="3" name="Content Placeholder 2"/>
          <p:cNvSpPr>
            <a:spLocks noGrp="1"/>
          </p:cNvSpPr>
          <p:nvPr>
            <p:ph idx="1"/>
          </p:nvPr>
        </p:nvSpPr>
        <p:spPr>
          <a:xfrm>
            <a:off x="159026" y="890556"/>
            <a:ext cx="11867322" cy="5794262"/>
          </a:xfrm>
        </p:spPr>
        <p:txBody>
          <a:bodyPr>
            <a:normAutofit/>
          </a:bodyPr>
          <a:lstStyle/>
          <a:p>
            <a:pPr marL="0" indent="0" algn="ctr">
              <a:buNone/>
            </a:pPr>
            <a:endParaRPr lang="en-US" dirty="0"/>
          </a:p>
          <a:p>
            <a:r>
              <a:rPr lang="en-US" i="1" dirty="0"/>
              <a:t>Moral attentiv</a:t>
            </a:r>
            <a:r>
              <a:rPr lang="en-US" dirty="0"/>
              <a:t>eness is paying attention to all of the information required for the appropriate sympathetic understanding.</a:t>
            </a:r>
          </a:p>
          <a:p>
            <a:endParaRPr lang="en-US" dirty="0"/>
          </a:p>
          <a:p>
            <a:r>
              <a:rPr lang="en-US" i="1" dirty="0"/>
              <a:t>To be morally attentive </a:t>
            </a:r>
            <a:r>
              <a:rPr lang="en-US" dirty="0"/>
              <a:t>one needs to pay attention not only to those pieces of information that are immediately present or easily accessible. Instead they must actively seek all the information that is relevant for enabling the appropriate sympathetic understanding. </a:t>
            </a:r>
          </a:p>
          <a:p>
            <a:endParaRPr lang="en-US" dirty="0"/>
          </a:p>
          <a:p>
            <a:r>
              <a:rPr lang="en-US" dirty="0"/>
              <a:t>Moral attention requires being epistemically responsible to the appropriate degree required to enable sympathetic understanding.  </a:t>
            </a:r>
          </a:p>
          <a:p>
            <a:pPr marL="0" indent="0" algn="ctr">
              <a:buNone/>
            </a:pPr>
            <a:endParaRPr lang="en-US" dirty="0"/>
          </a:p>
        </p:txBody>
      </p:sp>
    </p:spTree>
    <p:extLst>
      <p:ext uri="{BB962C8B-B14F-4D97-AF65-F5344CB8AC3E}">
        <p14:creationId xmlns:p14="http://schemas.microsoft.com/office/powerpoint/2010/main" val="2293422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Sympathetic Understanding</a:t>
            </a:r>
          </a:p>
        </p:txBody>
      </p:sp>
      <p:sp>
        <p:nvSpPr>
          <p:cNvPr id="3" name="Content Placeholder 2"/>
          <p:cNvSpPr>
            <a:spLocks noGrp="1"/>
          </p:cNvSpPr>
          <p:nvPr>
            <p:ph idx="1"/>
          </p:nvPr>
        </p:nvSpPr>
        <p:spPr>
          <a:xfrm>
            <a:off x="159026" y="890556"/>
            <a:ext cx="11867322" cy="5794262"/>
          </a:xfrm>
        </p:spPr>
        <p:txBody>
          <a:bodyPr>
            <a:normAutofit lnSpcReduction="10000"/>
          </a:bodyPr>
          <a:lstStyle/>
          <a:p>
            <a:pPr marL="0" indent="0" algn="ctr">
              <a:buNone/>
            </a:pPr>
            <a:endParaRPr lang="en-US" dirty="0"/>
          </a:p>
          <a:p>
            <a:r>
              <a:rPr lang="en-US" dirty="0"/>
              <a:t>Sympathetic understanding occurs when one is open to understanding and in some cases identifies with the individuals involved in the situation. </a:t>
            </a:r>
          </a:p>
          <a:p>
            <a:endParaRPr lang="en-US" dirty="0"/>
          </a:p>
          <a:p>
            <a:r>
              <a:rPr lang="en-US" dirty="0"/>
              <a:t>In sympathetic understanding one tries to be aware of the following:</a:t>
            </a:r>
          </a:p>
          <a:p>
            <a:endParaRPr lang="en-US" dirty="0"/>
          </a:p>
          <a:p>
            <a:pPr lvl="1">
              <a:buFont typeface="+mj-lt"/>
              <a:buAutoNum type="alphaLcParenR"/>
            </a:pPr>
            <a:r>
              <a:rPr lang="en-US" sz="2800" dirty="0"/>
              <a:t>What the others in the situation would want one to do.</a:t>
            </a:r>
          </a:p>
          <a:p>
            <a:pPr lvl="1">
              <a:buFont typeface="+mj-lt"/>
              <a:buAutoNum type="alphaLcParenR"/>
            </a:pPr>
            <a:r>
              <a:rPr lang="en-US" sz="2800" dirty="0"/>
              <a:t>What would most likely be in their best interest. </a:t>
            </a:r>
          </a:p>
          <a:p>
            <a:pPr lvl="1">
              <a:buFont typeface="+mj-lt"/>
              <a:buAutoNum type="alphaLcParenR"/>
            </a:pPr>
            <a:r>
              <a:rPr lang="en-US" sz="2800" dirty="0"/>
              <a:t>How they would like one to carry out their interests and needs.</a:t>
            </a:r>
          </a:p>
          <a:p>
            <a:pPr marL="457200" lvl="1" indent="0">
              <a:buNone/>
            </a:pPr>
            <a:endParaRPr lang="en-US" sz="2800" dirty="0"/>
          </a:p>
          <a:p>
            <a:pPr>
              <a:buNone/>
            </a:pPr>
            <a:r>
              <a:rPr lang="en-US" dirty="0"/>
              <a:t>	Sympathetic understanding often involves dialogue and negotiation with the others involved in order to arrive at answers to (a)- (c) in a way that does not compromise the dignity and autonomy of those involved. </a:t>
            </a:r>
          </a:p>
          <a:p>
            <a:pPr marL="0" indent="0" algn="ctr">
              <a:buNone/>
            </a:pPr>
            <a:endParaRPr lang="en-US" dirty="0"/>
          </a:p>
        </p:txBody>
      </p:sp>
    </p:spTree>
    <p:extLst>
      <p:ext uri="{BB962C8B-B14F-4D97-AF65-F5344CB8AC3E}">
        <p14:creationId xmlns:p14="http://schemas.microsoft.com/office/powerpoint/2010/main" val="78088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Relationship Awareness</a:t>
            </a:r>
          </a:p>
        </p:txBody>
      </p:sp>
      <p:sp>
        <p:nvSpPr>
          <p:cNvPr id="3" name="Content Placeholder 2"/>
          <p:cNvSpPr>
            <a:spLocks noGrp="1"/>
          </p:cNvSpPr>
          <p:nvPr>
            <p:ph idx="1"/>
          </p:nvPr>
        </p:nvSpPr>
        <p:spPr>
          <a:xfrm>
            <a:off x="159026" y="890556"/>
            <a:ext cx="11867322" cy="5794262"/>
          </a:xfrm>
        </p:spPr>
        <p:txBody>
          <a:bodyPr>
            <a:normAutofit lnSpcReduction="10000"/>
          </a:bodyPr>
          <a:lstStyle/>
          <a:p>
            <a:pPr marL="0" indent="0">
              <a:buNone/>
            </a:pPr>
            <a:r>
              <a:rPr lang="en-US" dirty="0"/>
              <a:t>Caring fundamentally involves being aware of different kinds of relationships that one can be in.</a:t>
            </a:r>
          </a:p>
          <a:p>
            <a:pPr marL="0" indent="0">
              <a:buNone/>
            </a:pPr>
            <a:endParaRPr lang="en-US" dirty="0"/>
          </a:p>
          <a:p>
            <a:r>
              <a:rPr lang="en-US" dirty="0"/>
              <a:t>In specific cases it requires being aware of all of the relationships one might be in towards others, such as</a:t>
            </a:r>
          </a:p>
          <a:p>
            <a:pPr marL="0" indent="0">
              <a:buNone/>
            </a:pPr>
            <a:endParaRPr lang="en-US" dirty="0"/>
          </a:p>
          <a:p>
            <a:pPr lvl="1"/>
            <a:r>
              <a:rPr lang="en-US" sz="2800" dirty="0"/>
              <a:t>(a) a professional relationship defined by being a doctor or a teacher.</a:t>
            </a:r>
          </a:p>
          <a:p>
            <a:pPr lvl="1"/>
            <a:r>
              <a:rPr lang="en-US" sz="2800" dirty="0"/>
              <a:t>(b) a personal relationship defined by being a friend or partner.</a:t>
            </a:r>
          </a:p>
          <a:p>
            <a:pPr lvl="1"/>
            <a:r>
              <a:rPr lang="en-US" sz="2800" dirty="0"/>
              <a:t>(c) a general relationship of being a fellow human, citizen of a country, or 	   town member.</a:t>
            </a:r>
          </a:p>
          <a:p>
            <a:pPr lvl="1"/>
            <a:r>
              <a:rPr lang="en-US" sz="2800" dirty="0"/>
              <a:t>(d) a specific relationship defined by a specific occurrence, such as being the  	   cause of another’s pain.</a:t>
            </a:r>
          </a:p>
          <a:p>
            <a:r>
              <a:rPr lang="en-US" dirty="0"/>
              <a:t>One must also be aware of how all of these work together, and how they can all be nurtured. </a:t>
            </a:r>
          </a:p>
          <a:p>
            <a:pPr marL="0" indent="0" algn="ctr">
              <a:buNone/>
            </a:pPr>
            <a:endParaRPr lang="en-US" dirty="0"/>
          </a:p>
        </p:txBody>
      </p:sp>
    </p:spTree>
    <p:extLst>
      <p:ext uri="{BB962C8B-B14F-4D97-AF65-F5344CB8AC3E}">
        <p14:creationId xmlns:p14="http://schemas.microsoft.com/office/powerpoint/2010/main" val="278166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02196"/>
            <a:ext cx="11867322" cy="788360"/>
          </a:xfrm>
        </p:spPr>
        <p:txBody>
          <a:bodyPr>
            <a:normAutofit/>
          </a:bodyPr>
          <a:lstStyle/>
          <a:p>
            <a:pPr algn="ctr"/>
            <a:r>
              <a:rPr lang="en-US" sz="2800" b="1" dirty="0"/>
              <a:t>Accommodation and Harmony</a:t>
            </a:r>
          </a:p>
        </p:txBody>
      </p:sp>
      <p:sp>
        <p:nvSpPr>
          <p:cNvPr id="3" name="Content Placeholder 2"/>
          <p:cNvSpPr>
            <a:spLocks noGrp="1"/>
          </p:cNvSpPr>
          <p:nvPr>
            <p:ph idx="1"/>
          </p:nvPr>
        </p:nvSpPr>
        <p:spPr>
          <a:xfrm>
            <a:off x="159026" y="735496"/>
            <a:ext cx="11867322" cy="5949322"/>
          </a:xfrm>
        </p:spPr>
        <p:txBody>
          <a:bodyPr>
            <a:normAutofit lnSpcReduction="10000"/>
          </a:bodyPr>
          <a:lstStyle/>
          <a:p>
            <a:pPr marL="0" indent="0" algn="ctr">
              <a:buNone/>
            </a:pPr>
            <a:endParaRPr lang="en-US" dirty="0"/>
          </a:p>
          <a:p>
            <a:r>
              <a:rPr lang="en-US" dirty="0"/>
              <a:t>Accommodation is the process where by one attempts to accommodate the interests of all parties involved in a way that preserves genuine harmony.</a:t>
            </a:r>
          </a:p>
          <a:p>
            <a:endParaRPr lang="en-US" dirty="0"/>
          </a:p>
          <a:p>
            <a:r>
              <a:rPr lang="en-US" dirty="0"/>
              <a:t>Accommodation is related to the idea of nurturing networks. At times nurturing networks will involve deciding between competing claims amongst members of the network. </a:t>
            </a:r>
          </a:p>
          <a:p>
            <a:endParaRPr lang="en-US" dirty="0"/>
          </a:p>
          <a:p>
            <a:r>
              <a:rPr lang="en-US" dirty="0"/>
              <a:t>It is important to note that preserving harmony is a central aim in deciding between competing claims in a network of individuals. </a:t>
            </a:r>
          </a:p>
          <a:p>
            <a:pPr marL="0" indent="0">
              <a:buNone/>
            </a:pPr>
            <a:endParaRPr lang="en-US" dirty="0"/>
          </a:p>
          <a:p>
            <a:r>
              <a:rPr lang="en-US" dirty="0"/>
              <a:t>However, there are cases in which harmony should not be preserved because it is based on something that is fundamentally wrong, such as the violation of a moral minimum. </a:t>
            </a:r>
          </a:p>
          <a:p>
            <a:pPr marL="0" indent="0" algn="ctr">
              <a:buNone/>
            </a:pPr>
            <a:endParaRPr lang="en-US" dirty="0"/>
          </a:p>
        </p:txBody>
      </p:sp>
    </p:spTree>
    <p:extLst>
      <p:ext uri="{BB962C8B-B14F-4D97-AF65-F5344CB8AC3E}">
        <p14:creationId xmlns:p14="http://schemas.microsoft.com/office/powerpoint/2010/main" val="3891538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2214</Words>
  <Application>Microsoft Macintosh PowerPoint</Application>
  <PresentationFormat>Widescreen</PresentationFormat>
  <Paragraphs>182</Paragraphs>
  <Slides>23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Agent-Centered  Care Ethics</vt:lpstr>
      <vt:lpstr>The Heinz Dilemma and Kohlberg on Moral Development</vt:lpstr>
      <vt:lpstr>Carol Gillian on Moral Development</vt:lpstr>
      <vt:lpstr>Two Kinds of Answers</vt:lpstr>
      <vt:lpstr>Four Central Features of an Ethics of Care</vt:lpstr>
      <vt:lpstr>Moral Attention</vt:lpstr>
      <vt:lpstr>Sympathetic Understanding</vt:lpstr>
      <vt:lpstr>Relationship Awareness</vt:lpstr>
      <vt:lpstr>Accommodation and Harmony</vt:lpstr>
      <vt:lpstr>Manning on Care Ethics</vt:lpstr>
      <vt:lpstr>Manning on Care Ethics</vt:lpstr>
      <vt:lpstr>Care as a Virtue</vt:lpstr>
      <vt:lpstr>Ways in which we can fail to empathize</vt:lpstr>
      <vt:lpstr>The Foundation of Obligation</vt:lpstr>
      <vt:lpstr>Care Ethics and the Problem of Distant Strangers</vt:lpstr>
      <vt:lpstr>Objections to Care Ethics</vt:lpstr>
      <vt:lpstr>Case 1: choosing the best candidate</vt:lpstr>
      <vt:lpstr>Care as a guide to better moral reasoning</vt:lpstr>
      <vt:lpstr>Factors in Moral Attention</vt:lpstr>
      <vt:lpstr>Factors in Moral Attention</vt:lpstr>
      <vt:lpstr>Factors in Moral Attention</vt:lpstr>
      <vt:lpstr>Case 1: From the perspective of care</vt:lpstr>
      <vt:lpstr>Details about care as a way of dealing with moral conflict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Agent-Centered  Care Ethics</dc:title>
  <dc:creator>Microsoft Office User</dc:creator>
  <cp:lastModifiedBy>Microsoft Office User</cp:lastModifiedBy>
  <cp:revision>12</cp:revision>
  <dcterms:created xsi:type="dcterms:W3CDTF">2020-02-18T21:05:54Z</dcterms:created>
  <dcterms:modified xsi:type="dcterms:W3CDTF">2020-02-18T23:15:16Z</dcterms:modified>
</cp:coreProperties>
</file>